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1" r:id="rId3"/>
    <p:sldId id="344" r:id="rId4"/>
    <p:sldId id="272" r:id="rId5"/>
    <p:sldId id="297" r:id="rId6"/>
    <p:sldId id="339" r:id="rId7"/>
    <p:sldId id="299" r:id="rId8"/>
    <p:sldId id="308" r:id="rId9"/>
    <p:sldId id="300" r:id="rId10"/>
    <p:sldId id="260" r:id="rId11"/>
    <p:sldId id="285" r:id="rId12"/>
    <p:sldId id="273" r:id="rId13"/>
    <p:sldId id="261" r:id="rId14"/>
    <p:sldId id="274" r:id="rId15"/>
    <p:sldId id="269" r:id="rId16"/>
    <p:sldId id="270" r:id="rId17"/>
    <p:sldId id="262" r:id="rId18"/>
    <p:sldId id="264" r:id="rId19"/>
    <p:sldId id="268" r:id="rId20"/>
    <p:sldId id="342" r:id="rId21"/>
    <p:sldId id="331" r:id="rId22"/>
    <p:sldId id="276" r:id="rId23"/>
    <p:sldId id="278" r:id="rId24"/>
    <p:sldId id="280" r:id="rId25"/>
    <p:sldId id="281" r:id="rId26"/>
    <p:sldId id="277" r:id="rId27"/>
    <p:sldId id="275" r:id="rId28"/>
    <p:sldId id="317" r:id="rId29"/>
    <p:sldId id="35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4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6B9DF-ACD6-F544-864A-95798CA2FB44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7E6FE-B3D2-1240-AB5F-440A5ABF3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7E6FE-B3D2-1240-AB5F-440A5ABF33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9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25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20301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05700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1" y="2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696464"/>
                </a:solidFill>
                <a:latin typeface="Rockwell"/>
              </a:rPr>
              <a:pPr/>
              <a:t>9/12/19</a:t>
            </a:fld>
            <a:endParaRPr lang="en-US">
              <a:solidFill>
                <a:srgbClr val="696464"/>
              </a:solidFill>
              <a:latin typeface="Rockwel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Rockwell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914400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latin typeface="Rockwell Condensed"/>
              </a:rPr>
              <a:pPr/>
              <a:t>‹#›</a:t>
            </a:fld>
            <a:endParaRPr lang="en-US">
              <a:latin typeface="Rockwell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028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6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athryn.zane@westliberty.edu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estliberty.edu/library" TargetMode="Externa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Sports Medicine research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344694">
            <a:off x="793552" y="2828233"/>
            <a:ext cx="10604894" cy="24379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Crash Course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pubMed</a:t>
            </a:r>
            <a:endParaRPr lang="en-US" dirty="0"/>
          </a:p>
          <a:p>
            <a:r>
              <a:rPr lang="en-US" dirty="0" err="1"/>
              <a:t>Sportdiscuss</a:t>
            </a:r>
            <a:endParaRPr lang="en-US" dirty="0"/>
          </a:p>
          <a:p>
            <a:r>
              <a:rPr lang="en-US" dirty="0"/>
              <a:t>Nurses/academic edition</a:t>
            </a:r>
          </a:p>
          <a:p>
            <a:r>
              <a:rPr lang="en-US" dirty="0" err="1"/>
              <a:t>MedLine</a:t>
            </a:r>
            <a:endParaRPr lang="en-US" dirty="0"/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CA215F-3AF4-8346-9FF4-357370E567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0804" y="2007367"/>
            <a:ext cx="5565907" cy="4095482"/>
          </a:xfrm>
        </p:spPr>
      </p:pic>
    </p:spTree>
    <p:extLst>
      <p:ext uri="{BB962C8B-B14F-4D97-AF65-F5344CB8AC3E}">
        <p14:creationId xmlns:p14="http://schemas.microsoft.com/office/powerpoint/2010/main" val="206197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This card has the credentials for the library databases</a:t>
            </a:r>
          </a:p>
          <a:p>
            <a:r>
              <a:rPr lang="en-US" dirty="0"/>
              <a:t>Anytime an article requires a login to access, you just use these credentials</a:t>
            </a:r>
          </a:p>
          <a:p>
            <a:r>
              <a:rPr lang="en-US" dirty="0"/>
              <a:t>Please take a card for your own records</a:t>
            </a:r>
          </a:p>
          <a:p>
            <a:r>
              <a:rPr lang="en-US" dirty="0"/>
              <a:t>I highly recommend taking a picture in case you find yourself using a different computer</a:t>
            </a:r>
          </a:p>
          <a:p>
            <a:r>
              <a:rPr lang="en-US" dirty="0"/>
              <a:t>Because of copyright law, I can’t put these credentials online. </a:t>
            </a:r>
          </a:p>
        </p:txBody>
      </p:sp>
      <p:pic>
        <p:nvPicPr>
          <p:cNvPr id="5" name="Content Placeholder 4" descr="IMG_1601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14" r="461" b="13871"/>
          <a:stretch/>
        </p:blipFill>
        <p:spPr>
          <a:xfrm>
            <a:off x="6063724" y="1849034"/>
            <a:ext cx="4097418" cy="3175029"/>
          </a:xfrm>
        </p:spPr>
      </p:pic>
    </p:spTree>
    <p:extLst>
      <p:ext uri="{BB962C8B-B14F-4D97-AF65-F5344CB8AC3E}">
        <p14:creationId xmlns:p14="http://schemas.microsoft.com/office/powerpoint/2010/main" val="85871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29F3-B814-5C4C-9399-E7400E68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 for </a:t>
            </a:r>
            <a:r>
              <a:rPr lang="en-US" dirty="0" err="1"/>
              <a:t>sportdiscus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200C7A-1592-944C-9E3B-61E0505F66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2548" y="1709416"/>
            <a:ext cx="9216544" cy="5069100"/>
          </a:xfr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B43A71B9-4E2F-C14E-B399-FA6D1DFB90D8}"/>
              </a:ext>
            </a:extLst>
          </p:cNvPr>
          <p:cNvSpPr/>
          <p:nvPr/>
        </p:nvSpPr>
        <p:spPr>
          <a:xfrm>
            <a:off x="2363056" y="5517222"/>
            <a:ext cx="667820" cy="236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B29F595-CB3E-1B45-B8F2-F83E5BF199E7}"/>
              </a:ext>
            </a:extLst>
          </p:cNvPr>
          <p:cNvSpPr/>
          <p:nvPr/>
        </p:nvSpPr>
        <p:spPr>
          <a:xfrm>
            <a:off x="1900719" y="4726112"/>
            <a:ext cx="657546" cy="20548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F962218-2D3E-1644-8B87-4A5460A1CAD3}"/>
              </a:ext>
            </a:extLst>
          </p:cNvPr>
          <p:cNvSpPr/>
          <p:nvPr/>
        </p:nvSpPr>
        <p:spPr>
          <a:xfrm>
            <a:off x="1982912" y="6174769"/>
            <a:ext cx="811659" cy="174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what?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Narrow your search</a:t>
            </a:r>
          </a:p>
          <a:p>
            <a:pPr lvl="1"/>
            <a:r>
              <a:rPr lang="en-US" dirty="0"/>
              <a:t>Dates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Level of hoity-toity </a:t>
            </a:r>
            <a:r>
              <a:rPr lang="en-US" dirty="0" err="1"/>
              <a:t>importantness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0F4E79-84F1-D944-97BE-1C8969E5F9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22000" y="2214694"/>
            <a:ext cx="3739793" cy="4291859"/>
          </a:xfrm>
        </p:spPr>
      </p:pic>
    </p:spTree>
    <p:extLst>
      <p:ext uri="{BB962C8B-B14F-4D97-AF65-F5344CB8AC3E}">
        <p14:creationId xmlns:p14="http://schemas.microsoft.com/office/powerpoint/2010/main" val="133811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B2DA-DD66-6D41-B88F-25827701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Looks can be deceiving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BB255E-04A3-8843-A4B6-D3DC5E602CC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9545" y="1801885"/>
            <a:ext cx="9032560" cy="4907140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6F4DB05B-3B44-564C-962B-5694301B9798}"/>
              </a:ext>
            </a:extLst>
          </p:cNvPr>
          <p:cNvSpPr/>
          <p:nvPr/>
        </p:nvSpPr>
        <p:spPr>
          <a:xfrm>
            <a:off x="2157573" y="4592548"/>
            <a:ext cx="585627" cy="246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1FB05CB-DF48-E64D-B8A9-DDECE5986D6A}"/>
              </a:ext>
            </a:extLst>
          </p:cNvPr>
          <p:cNvSpPr/>
          <p:nvPr/>
        </p:nvSpPr>
        <p:spPr>
          <a:xfrm>
            <a:off x="2476072" y="5424755"/>
            <a:ext cx="626724" cy="267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066DC9AD-3913-7E4B-A941-650C7D12EB97}"/>
              </a:ext>
            </a:extLst>
          </p:cNvPr>
          <p:cNvSpPr/>
          <p:nvPr/>
        </p:nvSpPr>
        <p:spPr>
          <a:xfrm>
            <a:off x="2450386" y="6267236"/>
            <a:ext cx="642135" cy="236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E2976-CF24-3043-86F0-8B6CEC5D4C28}"/>
              </a:ext>
            </a:extLst>
          </p:cNvPr>
          <p:cNvSpPr txBox="1"/>
          <p:nvPr/>
        </p:nvSpPr>
        <p:spPr>
          <a:xfrm>
            <a:off x="1089061" y="125171"/>
            <a:ext cx="1083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Sometimes a search doesn’t go as planned…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01B3C8-EA27-444C-AE33-51A1AA01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36" y="1182206"/>
            <a:ext cx="10325528" cy="5449763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A6925351-7921-CA45-B8C1-84091811F749}"/>
              </a:ext>
            </a:extLst>
          </p:cNvPr>
          <p:cNvSpPr/>
          <p:nvPr/>
        </p:nvSpPr>
        <p:spPr>
          <a:xfrm>
            <a:off x="2147299" y="4541178"/>
            <a:ext cx="554804" cy="215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2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4FA48-2883-8A4F-8E07-78CA9163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4" y="1332674"/>
            <a:ext cx="10058400" cy="55261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1BC2E3-432D-9F44-B640-675D723DF7EE}"/>
              </a:ext>
            </a:extLst>
          </p:cNvPr>
          <p:cNvSpPr txBox="1"/>
          <p:nvPr/>
        </p:nvSpPr>
        <p:spPr>
          <a:xfrm>
            <a:off x="852755" y="308225"/>
            <a:ext cx="951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Sometimes you have to tweak your settings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7F556246-F12F-3946-B56B-C9346741AECB}"/>
              </a:ext>
            </a:extLst>
          </p:cNvPr>
          <p:cNvSpPr/>
          <p:nvPr/>
        </p:nvSpPr>
        <p:spPr>
          <a:xfrm>
            <a:off x="1818526" y="4859676"/>
            <a:ext cx="595901" cy="267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8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261" y="603526"/>
            <a:ext cx="10364451" cy="1596177"/>
          </a:xfrm>
        </p:spPr>
        <p:txBody>
          <a:bodyPr/>
          <a:lstStyle/>
          <a:p>
            <a:r>
              <a:rPr lang="en-US" dirty="0"/>
              <a:t>Behold the side bar awesomeness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9" y="-1"/>
            <a:ext cx="2079718" cy="6846025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Search for Full text almost always!</a:t>
            </a:r>
          </a:p>
          <a:p>
            <a:r>
              <a:rPr lang="en-US" dirty="0"/>
              <a:t>Select scholarly (peer reviewed) journals</a:t>
            </a:r>
          </a:p>
          <a:p>
            <a:r>
              <a:rPr lang="en-US" dirty="0"/>
              <a:t>Choose a publication date span (best to choose previous five years)</a:t>
            </a:r>
          </a:p>
          <a:p>
            <a:r>
              <a:rPr lang="en-US" dirty="0"/>
              <a:t>Select academic journals</a:t>
            </a:r>
          </a:p>
        </p:txBody>
      </p:sp>
    </p:spTree>
    <p:extLst>
      <p:ext uri="{BB962C8B-B14F-4D97-AF65-F5344CB8AC3E}">
        <p14:creationId xmlns:p14="http://schemas.microsoft.com/office/powerpoint/2010/main" val="17447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Weed out the weird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Using the sidebar allows you to ensure that the information you’re getting is reliable and up to date. 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536C34A-2900-244C-9815-3A900C2EEE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31806" y="609600"/>
            <a:ext cx="3835200" cy="5181600"/>
          </a:xfrm>
        </p:spPr>
      </p:pic>
    </p:spTree>
    <p:extLst>
      <p:ext uri="{BB962C8B-B14F-4D97-AF65-F5344CB8AC3E}">
        <p14:creationId xmlns:p14="http://schemas.microsoft.com/office/powerpoint/2010/main" val="368395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download the article!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Build your own research library</a:t>
            </a:r>
          </a:p>
          <a:p>
            <a:r>
              <a:rPr lang="en-US" dirty="0"/>
              <a:t>Some software that can help: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Microsoft One Drive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Google drive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Icloud</a:t>
            </a:r>
            <a:r>
              <a:rPr lang="en-US" dirty="0"/>
              <a:t> drive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Dropbox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Box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And many others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91FB841-96B1-B54D-9A82-F5DEFE314F7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66413" y="609600"/>
            <a:ext cx="1423186" cy="5181600"/>
          </a:xfr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4FF674D6-94B2-6942-8F20-01530D484DC0}"/>
              </a:ext>
            </a:extLst>
          </p:cNvPr>
          <p:cNvSpPr/>
          <p:nvPr/>
        </p:nvSpPr>
        <p:spPr>
          <a:xfrm>
            <a:off x="8630292" y="1068513"/>
            <a:ext cx="1140431" cy="349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0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D354-0CD4-8A42-8980-95962D4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9DE6BCD-3F28-7D48-BD34-346A7E905E2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261923" y="2214694"/>
            <a:ext cx="5693740" cy="4042268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8DADA1-28D4-BC4E-82BB-81A813DF41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Hello! I’m Katy</a:t>
            </a:r>
          </a:p>
          <a:p>
            <a:r>
              <a:rPr lang="en-US" dirty="0"/>
              <a:t>I have a masters in library and information science</a:t>
            </a:r>
          </a:p>
          <a:p>
            <a:r>
              <a:rPr lang="en-US" dirty="0"/>
              <a:t>I’m a reference librarian, data analyst, tech caregiver, citation magic worker, and copyright consultant</a:t>
            </a:r>
          </a:p>
          <a:p>
            <a:r>
              <a:rPr lang="en-US" dirty="0"/>
              <a:t>I can do a lot of stuff to help you</a:t>
            </a:r>
          </a:p>
        </p:txBody>
      </p:sp>
    </p:spTree>
    <p:extLst>
      <p:ext uri="{BB962C8B-B14F-4D97-AF65-F5344CB8AC3E}">
        <p14:creationId xmlns:p14="http://schemas.microsoft.com/office/powerpoint/2010/main" val="981478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4DB2-AB2C-EA4E-8665-83D1D5DB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if you came to the library for help, and the articles ended up not being useful?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E691B-FC69-1647-B825-E1AF6E9F7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happens!</a:t>
            </a:r>
          </a:p>
          <a:p>
            <a:r>
              <a:rPr lang="en-US" dirty="0"/>
              <a:t>Research is a cycle</a:t>
            </a:r>
          </a:p>
          <a:p>
            <a:r>
              <a:rPr lang="en-US" dirty="0"/>
              <a:t>We will find new articles</a:t>
            </a:r>
          </a:p>
          <a:p>
            <a:r>
              <a:rPr lang="en-US" dirty="0"/>
              <a:t>It won’t hurt my feelings if those articles didn’t work out</a:t>
            </a:r>
          </a:p>
          <a:p>
            <a:r>
              <a:rPr lang="en-US" dirty="0"/>
              <a:t>Come back as often as you need to </a:t>
            </a:r>
          </a:p>
          <a:p>
            <a:r>
              <a:rPr lang="en-US" dirty="0"/>
              <a:t>I usually have snacks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E94F11-9C79-E444-851C-3B634C6AA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2547" y="2548897"/>
            <a:ext cx="4462611" cy="2187490"/>
          </a:xfrm>
        </p:spPr>
      </p:pic>
    </p:spTree>
    <p:extLst>
      <p:ext uri="{BB962C8B-B14F-4D97-AF65-F5344CB8AC3E}">
        <p14:creationId xmlns:p14="http://schemas.microsoft.com/office/powerpoint/2010/main" val="222141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743309-8C58-4E44-9B1E-821F739D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Citing your articles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64C11D-071C-DF4D-B06F-82494D0D3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381" y="814387"/>
            <a:ext cx="4762500" cy="47625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B81928-F1D8-1C44-BD15-83831FD2C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Plagiarism is sort of a big deal. </a:t>
            </a:r>
          </a:p>
        </p:txBody>
      </p:sp>
    </p:spTree>
    <p:extLst>
      <p:ext uri="{BB962C8B-B14F-4D97-AF65-F5344CB8AC3E}">
        <p14:creationId xmlns:p14="http://schemas.microsoft.com/office/powerpoint/2010/main" val="225677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3D97A4-131C-1945-A14D-8818B22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research into your paper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E3C51-41FE-A14D-A6CB-4E19BB1428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28154" y="2366963"/>
            <a:ext cx="5077892" cy="3424237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76DCBF-4865-C044-9E00-5BF72FA0845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You’ll likely be given a number of how many sources you need to include in your paper</a:t>
            </a:r>
          </a:p>
          <a:p>
            <a:r>
              <a:rPr lang="en-US" dirty="0"/>
              <a:t>Make sure you understand how your style guide works</a:t>
            </a:r>
          </a:p>
          <a:p>
            <a:r>
              <a:rPr lang="en-US" dirty="0"/>
              <a:t>Each style guide has different requirement</a:t>
            </a:r>
          </a:p>
          <a:p>
            <a:r>
              <a:rPr lang="en-US" dirty="0" err="1"/>
              <a:t>Ama</a:t>
            </a:r>
            <a:r>
              <a:rPr lang="en-US" dirty="0"/>
              <a:t> has no intext citations, uses footnotes, and lists end citations in order of reference, not alphabetically.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F06C81-4A73-3441-825C-DA1A4131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22" y="5943469"/>
            <a:ext cx="7566631" cy="804764"/>
          </a:xfrm>
          <a:prstGeom prst="rect">
            <a:avLst/>
          </a:prstGeom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D4A05A33-0269-8545-AA3A-0926A486DD63}"/>
              </a:ext>
            </a:extLst>
          </p:cNvPr>
          <p:cNvSpPr/>
          <p:nvPr/>
        </p:nvSpPr>
        <p:spPr>
          <a:xfrm>
            <a:off x="8054939" y="5943469"/>
            <a:ext cx="1736333" cy="2826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C62B5-0845-4343-9860-D7C41340247B}"/>
              </a:ext>
            </a:extLst>
          </p:cNvPr>
          <p:cNvSpPr txBox="1"/>
          <p:nvPr/>
        </p:nvSpPr>
        <p:spPr>
          <a:xfrm>
            <a:off x="8147407" y="6345851"/>
            <a:ext cx="268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Purdue Owl</a:t>
            </a:r>
          </a:p>
        </p:txBody>
      </p:sp>
    </p:spTree>
    <p:extLst>
      <p:ext uri="{BB962C8B-B14F-4D97-AF65-F5344CB8AC3E}">
        <p14:creationId xmlns:p14="http://schemas.microsoft.com/office/powerpoint/2010/main" val="243029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D470F-1981-2C4A-AA4F-E308185C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where to get great citation advice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92129B-7438-7A48-9C56-D548843618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34674" y="1688869"/>
            <a:ext cx="8292903" cy="5071498"/>
          </a:xfr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92443939-675E-E144-9908-015EEA3CBF79}"/>
              </a:ext>
            </a:extLst>
          </p:cNvPr>
          <p:cNvSpPr/>
          <p:nvPr/>
        </p:nvSpPr>
        <p:spPr>
          <a:xfrm>
            <a:off x="3215811" y="5845996"/>
            <a:ext cx="852755" cy="195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5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9B454-9E87-FA49-BAAC-DD6A0AE92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356"/>
            <a:ext cx="12192000" cy="4959287"/>
          </a:xfrm>
          <a:prstGeom prst="rect">
            <a:avLst/>
          </a:prstGeo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074B0715-1A6D-3148-ACC4-485AEBAE3587}"/>
              </a:ext>
            </a:extLst>
          </p:cNvPr>
          <p:cNvSpPr/>
          <p:nvPr/>
        </p:nvSpPr>
        <p:spPr>
          <a:xfrm>
            <a:off x="1458930" y="4623371"/>
            <a:ext cx="1047964" cy="2465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06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C04A0-FF02-AD49-856A-D7AF75B4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1797"/>
            <a:ext cx="12192000" cy="5094405"/>
          </a:xfrm>
          <a:prstGeom prst="rect">
            <a:avLst/>
          </a:prstGeo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53B7D70A-38FD-FC48-BD54-F6CF855681E4}"/>
              </a:ext>
            </a:extLst>
          </p:cNvPr>
          <p:cNvSpPr/>
          <p:nvPr/>
        </p:nvSpPr>
        <p:spPr>
          <a:xfrm>
            <a:off x="1910994" y="5476127"/>
            <a:ext cx="1654139" cy="359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7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9005-213B-AF4D-8F74-D2310BC89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citations are hard…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62867-0586-9444-AFB9-A3A7B8F486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 spent three hours with a professor going through dozens of citations for a professional publication</a:t>
            </a:r>
          </a:p>
          <a:p>
            <a:r>
              <a:rPr lang="en-US" dirty="0"/>
              <a:t>If it can help her, I can help you</a:t>
            </a:r>
          </a:p>
          <a:p>
            <a:r>
              <a:rPr lang="en-US" dirty="0"/>
              <a:t>You can email me your paper and ask if your citations are sound.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573B4C-0010-9443-80E0-A9FB55802A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6419" y="2367091"/>
            <a:ext cx="5062448" cy="285435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B2DDF3-FF41-AB47-A71D-DA7A81D0A2AD}"/>
              </a:ext>
            </a:extLst>
          </p:cNvPr>
          <p:cNvSpPr txBox="1"/>
          <p:nvPr/>
        </p:nvSpPr>
        <p:spPr>
          <a:xfrm>
            <a:off x="913775" y="5221450"/>
            <a:ext cx="439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Credit: Randal Munroe</a:t>
            </a:r>
          </a:p>
        </p:txBody>
      </p:sp>
    </p:spTree>
    <p:extLst>
      <p:ext uri="{BB962C8B-B14F-4D97-AF65-F5344CB8AC3E}">
        <p14:creationId xmlns:p14="http://schemas.microsoft.com/office/powerpoint/2010/main" val="1295613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D284F-A584-F540-9FC8-B3DEA922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F281-61B0-A543-AAC4-28647C4447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8898" y="1297968"/>
            <a:ext cx="6200163" cy="5181599"/>
          </a:xfrm>
        </p:spPr>
        <p:txBody>
          <a:bodyPr/>
          <a:lstStyle/>
          <a:p>
            <a:r>
              <a:rPr lang="en-US" dirty="0"/>
              <a:t>Email</a:t>
            </a:r>
          </a:p>
          <a:p>
            <a:pPr lvl="1"/>
            <a:r>
              <a:rPr lang="en-US" dirty="0">
                <a:hlinkClick r:id="rId2"/>
              </a:rPr>
              <a:t>Kathryn.zane@westliberty.edu</a:t>
            </a:r>
            <a:endParaRPr lang="en-US" dirty="0"/>
          </a:p>
          <a:p>
            <a:r>
              <a:rPr lang="en-US" dirty="0"/>
              <a:t>Phone</a:t>
            </a:r>
          </a:p>
          <a:p>
            <a:pPr lvl="1"/>
            <a:r>
              <a:rPr lang="en-US" dirty="0"/>
              <a:t>304-336-8534</a:t>
            </a:r>
          </a:p>
          <a:p>
            <a:r>
              <a:rPr lang="en-US" dirty="0"/>
              <a:t>Twitter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Westlib_library</a:t>
            </a:r>
            <a:endParaRPr lang="en-US" dirty="0"/>
          </a:p>
          <a:p>
            <a:r>
              <a:rPr lang="en-US" dirty="0"/>
              <a:t>Stop by my office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EF4ED-036F-774C-A467-4B08D6D59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Because homework doesn’t keep 8-4 hours</a:t>
            </a:r>
          </a:p>
        </p:txBody>
      </p:sp>
    </p:spTree>
    <p:extLst>
      <p:ext uri="{BB962C8B-B14F-4D97-AF65-F5344CB8AC3E}">
        <p14:creationId xmlns:p14="http://schemas.microsoft.com/office/powerpoint/2010/main" val="1508732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Wait, wait! Hold up! What if I need this awesome, totally relevant INFO IN THE FUTURE? </a:t>
            </a:r>
          </a:p>
        </p:txBody>
      </p:sp>
      <p:sp>
        <p:nvSpPr>
          <p:cNvPr id="5" name="Up Arrow 4"/>
          <p:cNvSpPr/>
          <p:nvPr/>
        </p:nvSpPr>
        <p:spPr>
          <a:xfrm>
            <a:off x="8181029" y="5019647"/>
            <a:ext cx="438875" cy="10552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6320" y="3367008"/>
            <a:ext cx="767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BAM! Download it from the library site: </a:t>
            </a:r>
            <a:r>
              <a:rPr lang="en-US" dirty="0">
                <a:hlinkClick r:id="rId2"/>
              </a:rPr>
              <a:t>http://westliberty.edu/library</a:t>
            </a:r>
            <a:r>
              <a:rPr lang="en-US" dirty="0"/>
              <a:t>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C3342C-15A9-C24A-ADA5-DC921B608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9931" y="3873954"/>
            <a:ext cx="7543800" cy="1135418"/>
          </a:xfrm>
        </p:spPr>
      </p:pic>
    </p:spTree>
    <p:extLst>
      <p:ext uri="{BB962C8B-B14F-4D97-AF65-F5344CB8AC3E}">
        <p14:creationId xmlns:p14="http://schemas.microsoft.com/office/powerpoint/2010/main" val="161376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 forward and make me proud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E0883C-0DB2-D14C-9441-245AE6E11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637" y="2093976"/>
            <a:ext cx="6389650" cy="4546481"/>
          </a:xfrm>
        </p:spPr>
      </p:pic>
    </p:spTree>
    <p:extLst>
      <p:ext uri="{BB962C8B-B14F-4D97-AF65-F5344CB8AC3E}">
        <p14:creationId xmlns:p14="http://schemas.microsoft.com/office/powerpoint/2010/main" val="265316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77B50-9952-F64B-9A01-EFCA06373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I can Do for 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F49D-4FD7-B148-9342-F65B44C627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Streamlining database research</a:t>
            </a:r>
          </a:p>
          <a:p>
            <a:r>
              <a:rPr lang="en-US" dirty="0"/>
              <a:t>Emailing documents to you for your convenience</a:t>
            </a:r>
          </a:p>
          <a:p>
            <a:r>
              <a:rPr lang="en-US" dirty="0"/>
              <a:t>Double checking citations</a:t>
            </a:r>
          </a:p>
          <a:p>
            <a:r>
              <a:rPr lang="en-US" dirty="0"/>
              <a:t>Gathering information confidentially for you if you’re not able to safely look up materials or bring them home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5D6F9-641D-B246-A70D-9BD3AEC81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Things that I believe 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9AEA8-BE75-B349-97C7-83BC70732DD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Helping to develop self confidence in research</a:t>
            </a:r>
          </a:p>
          <a:p>
            <a:r>
              <a:rPr lang="en-US" dirty="0"/>
              <a:t>Integrating technology into the library</a:t>
            </a:r>
          </a:p>
          <a:p>
            <a:r>
              <a:rPr lang="en-US" dirty="0"/>
              <a:t>The freedom of intellect and information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360528-3606-7B4C-833B-AB64A6D0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Librarian</a:t>
            </a:r>
          </a:p>
        </p:txBody>
      </p:sp>
    </p:spTree>
    <p:extLst>
      <p:ext uri="{BB962C8B-B14F-4D97-AF65-F5344CB8AC3E}">
        <p14:creationId xmlns:p14="http://schemas.microsoft.com/office/powerpoint/2010/main" val="3670843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6B75-0C8B-B147-B3BA-82424E5C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not from your major, so how am I able to help you?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EF36AC-A8A9-D642-848E-E1341B9BFF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83497" y="2366963"/>
            <a:ext cx="4967206" cy="34242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31CEE-CCE9-8D4E-9235-1634D625745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Authors of academic papers like to sound smart</a:t>
            </a:r>
          </a:p>
          <a:p>
            <a:r>
              <a:rPr lang="en-US" dirty="0"/>
              <a:t>Sometimes they put every smart word they know in their titles</a:t>
            </a:r>
          </a:p>
          <a:p>
            <a:r>
              <a:rPr lang="en-US" dirty="0"/>
              <a:t>I understand the language of research</a:t>
            </a:r>
          </a:p>
          <a:p>
            <a:r>
              <a:rPr lang="en-US" dirty="0"/>
              <a:t>I only need to be able to rapidly teach myself keywords and key principles by going through the search results</a:t>
            </a:r>
          </a:p>
          <a:p>
            <a:r>
              <a:rPr lang="en-US" dirty="0"/>
              <a:t>I pass onto students likely candidates that the students then need to review for usefulness </a:t>
            </a:r>
          </a:p>
        </p:txBody>
      </p:sp>
    </p:spTree>
    <p:extLst>
      <p:ext uri="{BB962C8B-B14F-4D97-AF65-F5344CB8AC3E}">
        <p14:creationId xmlns:p14="http://schemas.microsoft.com/office/powerpoint/2010/main" val="172350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Up The Scholarly Work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Wikipedia</a:t>
            </a:r>
          </a:p>
          <a:p>
            <a:r>
              <a:rPr lang="en-US" dirty="0"/>
              <a:t>Many, but not all, websites</a:t>
            </a:r>
          </a:p>
          <a:p>
            <a:r>
              <a:rPr lang="en-US" dirty="0"/>
              <a:t>Even .</a:t>
            </a:r>
            <a:r>
              <a:rPr lang="en-US" dirty="0" err="1"/>
              <a:t>edu</a:t>
            </a:r>
            <a:r>
              <a:rPr lang="en-US" dirty="0"/>
              <a:t> sites aren’t guaranteed</a:t>
            </a:r>
          </a:p>
          <a:p>
            <a:r>
              <a:rPr lang="en-US" dirty="0"/>
              <a:t>Magazines and newspapers (outside of historical context)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Go before a board</a:t>
            </a:r>
          </a:p>
          <a:p>
            <a:r>
              <a:rPr lang="en-US" dirty="0"/>
              <a:t>Are usually double blind</a:t>
            </a:r>
          </a:p>
          <a:p>
            <a:r>
              <a:rPr lang="en-US" dirty="0"/>
              <a:t>Called empirical research</a:t>
            </a:r>
          </a:p>
          <a:p>
            <a:r>
              <a:rPr lang="en-US" dirty="0"/>
              <a:t>Scholarly peer reviewed articles</a:t>
            </a:r>
          </a:p>
          <a:p>
            <a:r>
              <a:rPr lang="en-US" dirty="0"/>
              <a:t>Found in databases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Non-Scholarly 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Peer-Reviewed Articles</a:t>
            </a:r>
          </a:p>
        </p:txBody>
      </p:sp>
    </p:spTree>
    <p:extLst>
      <p:ext uri="{BB962C8B-B14F-4D97-AF65-F5344CB8AC3E}">
        <p14:creationId xmlns:p14="http://schemas.microsoft.com/office/powerpoint/2010/main" val="109393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37EF75-098D-5D41-AAA6-9C1ACB4A0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Databases 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15BF6C-CD3C-214C-8610-4D34ADA913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Databases are a collection of snippets of data that make more sense in context.</a:t>
            </a:r>
          </a:p>
          <a:p>
            <a:r>
              <a:rPr lang="en-US" dirty="0"/>
              <a:t>They grow and evolve overtime</a:t>
            </a:r>
          </a:p>
          <a:p>
            <a:r>
              <a:rPr lang="en-US" dirty="0"/>
              <a:t>They require decent construction and searching skills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24B4FA-BC2A-034C-A82F-C9B7BC54D0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Databases Are Not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2D3151-CDD4-224C-8842-43251F2043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Basic search engine</a:t>
            </a:r>
          </a:p>
          <a:p>
            <a:r>
              <a:rPr lang="en-US" dirty="0"/>
              <a:t>Intuitive</a:t>
            </a:r>
          </a:p>
          <a:p>
            <a:r>
              <a:rPr lang="en-US" dirty="0"/>
              <a:t>Static</a:t>
            </a:r>
          </a:p>
          <a:p>
            <a:r>
              <a:rPr lang="en-US" dirty="0"/>
              <a:t>Indiscriminate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41BED0-47DA-944D-AA89-86F4E2118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of databases</a:t>
            </a:r>
          </a:p>
        </p:txBody>
      </p:sp>
    </p:spTree>
    <p:extLst>
      <p:ext uri="{BB962C8B-B14F-4D97-AF65-F5344CB8AC3E}">
        <p14:creationId xmlns:p14="http://schemas.microsoft.com/office/powerpoint/2010/main" val="60667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the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71500" lvl="1" indent="-342900">
              <a:buFont typeface="+mj-lt"/>
              <a:buAutoNum type="arabicPeriod"/>
            </a:pPr>
            <a:r>
              <a:rPr lang="en-US" dirty="0"/>
              <a:t>Do not start with a database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Start with Wikipedia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Read the article about the general nature of your topic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Write down a list of some keywords you find.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Use these keywords when you search in the database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Still can’t find anything? Call a librarian. </a:t>
            </a:r>
          </a:p>
          <a:p>
            <a:pPr marL="571500" lvl="1" indent="-342900">
              <a:buFont typeface="+mj-lt"/>
              <a:buAutoNum type="arabicPeriod"/>
            </a:pPr>
            <a:endParaRPr lang="en-US" dirty="0"/>
          </a:p>
          <a:p>
            <a:pPr marL="571500" lvl="1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E95430-FC18-FC4B-AF57-5A313B9FCC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7614" y="2400301"/>
            <a:ext cx="3565525" cy="3565525"/>
          </a:xfrm>
        </p:spPr>
      </p:pic>
    </p:spTree>
    <p:extLst>
      <p:ext uri="{BB962C8B-B14F-4D97-AF65-F5344CB8AC3E}">
        <p14:creationId xmlns:p14="http://schemas.microsoft.com/office/powerpoint/2010/main" val="92633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Can’t I Just Google Things?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Copyright laws</a:t>
            </a:r>
          </a:p>
          <a:p>
            <a:r>
              <a:rPr lang="en-US" dirty="0"/>
              <a:t>Limited access to journals</a:t>
            </a:r>
          </a:p>
          <a:p>
            <a:r>
              <a:rPr lang="en-US" dirty="0"/>
              <a:t>Google does not index many scholarly journals</a:t>
            </a:r>
          </a:p>
          <a:p>
            <a:r>
              <a:rPr lang="en-US" dirty="0"/>
              <a:t>Google scholar will ask for payment for results or full text</a:t>
            </a:r>
          </a:p>
          <a:p>
            <a:r>
              <a:rPr lang="en-US" dirty="0"/>
              <a:t>If you can’t find databases sources (which sometimes happens) come to the library for help navigating Google Scholar</a:t>
            </a:r>
          </a:p>
        </p:txBody>
      </p:sp>
      <p:pic>
        <p:nvPicPr>
          <p:cNvPr id="5" name="Content Placeholder 4" descr="Unknown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76" b="-40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06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Lot of Extra Work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 in the world am I asking you to do some extra work?</a:t>
            </a:r>
          </a:p>
          <a:p>
            <a:r>
              <a:rPr lang="en-US" dirty="0"/>
              <a:t>Assignments will only get to be more complex, and learning the basics can only help</a:t>
            </a:r>
          </a:p>
          <a:p>
            <a:r>
              <a:rPr lang="en-US" dirty="0"/>
              <a:t>The time investment that you spend upfront will mean less time searching for sources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FB76F-8C0B-664A-9795-8974739D0B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3239" y="1752136"/>
            <a:ext cx="4614495" cy="4752931"/>
          </a:xfrm>
        </p:spPr>
      </p:pic>
    </p:spTree>
    <p:extLst>
      <p:ext uri="{BB962C8B-B14F-4D97-AF65-F5344CB8AC3E}">
        <p14:creationId xmlns:p14="http://schemas.microsoft.com/office/powerpoint/2010/main" val="366437156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604</TotalTime>
  <Words>882</Words>
  <Application>Microsoft Macintosh PowerPoint</Application>
  <PresentationFormat>Widescreen</PresentationFormat>
  <Paragraphs>134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Mangal</vt:lpstr>
      <vt:lpstr>Rockwell</vt:lpstr>
      <vt:lpstr>Rockwell Condensed</vt:lpstr>
      <vt:lpstr>Rockwell Extra Bold</vt:lpstr>
      <vt:lpstr>Tw Cen MT</vt:lpstr>
      <vt:lpstr>Droplet</vt:lpstr>
      <vt:lpstr>Sports Medicine research </vt:lpstr>
      <vt:lpstr>Who am I?</vt:lpstr>
      <vt:lpstr>The Librarian</vt:lpstr>
      <vt:lpstr>I’m not from your major, so how am I able to help you?</vt:lpstr>
      <vt:lpstr>Stepping Up The Scholarly Work</vt:lpstr>
      <vt:lpstr>The World of databases</vt:lpstr>
      <vt:lpstr>How To Approach the Databases</vt:lpstr>
      <vt:lpstr>Why Can’t I Just Google Things?</vt:lpstr>
      <vt:lpstr>This Is A Lot of Extra Work…</vt:lpstr>
      <vt:lpstr>Databases!</vt:lpstr>
      <vt:lpstr>Creds everywhere</vt:lpstr>
      <vt:lpstr>Test Run for sportdiscus</vt:lpstr>
      <vt:lpstr>Now what?</vt:lpstr>
      <vt:lpstr>Looks can be deceiving</vt:lpstr>
      <vt:lpstr>PowerPoint Presentation</vt:lpstr>
      <vt:lpstr>PowerPoint Presentation</vt:lpstr>
      <vt:lpstr>Behold the side bar awesomeness</vt:lpstr>
      <vt:lpstr>Weed out the weird</vt:lpstr>
      <vt:lpstr>Always download the article!</vt:lpstr>
      <vt:lpstr>What if you came to the library for help, and the articles ended up not being useful?</vt:lpstr>
      <vt:lpstr>Citing your articles</vt:lpstr>
      <vt:lpstr>Incorporating research into your paper</vt:lpstr>
      <vt:lpstr>Know where to get great citation advice</vt:lpstr>
      <vt:lpstr>PowerPoint Presentation</vt:lpstr>
      <vt:lpstr>PowerPoint Presentation</vt:lpstr>
      <vt:lpstr>So, citations are hard…</vt:lpstr>
      <vt:lpstr>How to contact me</vt:lpstr>
      <vt:lpstr>Wait, wait! Hold up! What if I need this awesome, totally relevant INFO IN THE FUTURE? </vt:lpstr>
      <vt:lpstr>Go forward and make me proud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Medicine research </dc:title>
  <dc:creator>Kathryn Michelle Zane</dc:creator>
  <cp:lastModifiedBy>Microsoft Office User</cp:lastModifiedBy>
  <cp:revision>27</cp:revision>
  <dcterms:created xsi:type="dcterms:W3CDTF">2017-09-04T18:13:16Z</dcterms:created>
  <dcterms:modified xsi:type="dcterms:W3CDTF">2019-09-12T12:30:37Z</dcterms:modified>
</cp:coreProperties>
</file>