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3" r:id="rId1"/>
  </p:sldMasterIdLst>
  <p:sldIdLst>
    <p:sldId id="256" r:id="rId2"/>
    <p:sldId id="257" r:id="rId3"/>
    <p:sldId id="261" r:id="rId4"/>
    <p:sldId id="258" r:id="rId5"/>
    <p:sldId id="263" r:id="rId6"/>
    <p:sldId id="264" r:id="rId7"/>
    <p:sldId id="262" r:id="rId8"/>
    <p:sldId id="271" r:id="rId9"/>
    <p:sldId id="266" r:id="rId10"/>
    <p:sldId id="272" r:id="rId11"/>
    <p:sldId id="273" r:id="rId12"/>
    <p:sldId id="274" r:id="rId13"/>
    <p:sldId id="269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96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808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7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73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6923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88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86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75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85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121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9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00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769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494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7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30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009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3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A678990-481C-4117-A5CB-9B2FE6C9D2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AE5F5-0A8C-4CC3-BF15-ED20CBDA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72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04" r:id="rId1"/>
    <p:sldLayoutId id="2147484405" r:id="rId2"/>
    <p:sldLayoutId id="2147484406" r:id="rId3"/>
    <p:sldLayoutId id="2147484407" r:id="rId4"/>
    <p:sldLayoutId id="2147484408" r:id="rId5"/>
    <p:sldLayoutId id="2147484409" r:id="rId6"/>
    <p:sldLayoutId id="2147484410" r:id="rId7"/>
    <p:sldLayoutId id="2147484411" r:id="rId8"/>
    <p:sldLayoutId id="2147484412" r:id="rId9"/>
    <p:sldLayoutId id="2147484413" r:id="rId10"/>
    <p:sldLayoutId id="2147484414" r:id="rId11"/>
    <p:sldLayoutId id="2147484415" r:id="rId12"/>
    <p:sldLayoutId id="2147484416" r:id="rId13"/>
    <p:sldLayoutId id="2147484417" r:id="rId14"/>
    <p:sldLayoutId id="2147484418" r:id="rId15"/>
    <p:sldLayoutId id="2147484419" r:id="rId16"/>
    <p:sldLayoutId id="214748442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Budgeting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5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Category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1615732"/>
            <a:ext cx="4396339" cy="47664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School</a:t>
            </a:r>
          </a:p>
          <a:p>
            <a:pPr lvl="1"/>
            <a:r>
              <a:rPr lang="en-US" dirty="0"/>
              <a:t>Tuition and fees</a:t>
            </a:r>
          </a:p>
          <a:p>
            <a:pPr lvl="1"/>
            <a:r>
              <a:rPr lang="en-US" dirty="0"/>
              <a:t>Loan payments (if applicable)</a:t>
            </a:r>
          </a:p>
          <a:p>
            <a:pPr lvl="1"/>
            <a:r>
              <a:rPr lang="en-US" dirty="0"/>
              <a:t>Books</a:t>
            </a:r>
          </a:p>
          <a:p>
            <a:pPr lvl="1"/>
            <a:r>
              <a:rPr lang="en-US" dirty="0"/>
              <a:t>Technology (e.g., computer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Conferences, professional development, etc.</a:t>
            </a:r>
          </a:p>
          <a:p>
            <a:pPr lvl="1"/>
            <a:endParaRPr lang="en-US" dirty="0"/>
          </a:p>
          <a:p>
            <a:r>
              <a:rPr lang="en-US" dirty="0"/>
              <a:t>Giving</a:t>
            </a:r>
          </a:p>
          <a:p>
            <a:pPr lvl="1"/>
            <a:r>
              <a:rPr lang="en-US" dirty="0"/>
              <a:t>Family and friend gifts and cards (e.g., birthday and </a:t>
            </a:r>
            <a:r>
              <a:rPr lang="en-US" dirty="0" smtClean="0"/>
              <a:t>holidays)</a:t>
            </a:r>
          </a:p>
          <a:p>
            <a:pPr lvl="1"/>
            <a:r>
              <a:rPr lang="en-US" dirty="0" smtClean="0"/>
              <a:t>Special occasion gifts (e.g., wedding, baby)</a:t>
            </a:r>
            <a:endParaRPr lang="en-US" dirty="0"/>
          </a:p>
          <a:p>
            <a:pPr lvl="1"/>
            <a:r>
              <a:rPr lang="en-US" dirty="0"/>
              <a:t>Religious and/or charitable giving</a:t>
            </a:r>
          </a:p>
          <a:p>
            <a:pPr lvl="1"/>
            <a:r>
              <a:rPr lang="en-US" dirty="0"/>
              <a:t>Giving to help family and friends in </a:t>
            </a:r>
            <a:r>
              <a:rPr lang="en-US" dirty="0" smtClean="0"/>
              <a:t>need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2" y="1611249"/>
            <a:ext cx="4982405" cy="47714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Entertainment</a:t>
            </a:r>
          </a:p>
          <a:p>
            <a:pPr lvl="1"/>
            <a:r>
              <a:rPr lang="en-US" dirty="0"/>
              <a:t>Tickets, concessions, parking</a:t>
            </a:r>
          </a:p>
          <a:p>
            <a:pPr lvl="1"/>
            <a:r>
              <a:rPr lang="en-US" dirty="0"/>
              <a:t>Cell phone</a:t>
            </a:r>
          </a:p>
          <a:p>
            <a:pPr lvl="1"/>
            <a:r>
              <a:rPr lang="en-US" dirty="0"/>
              <a:t>Internet access</a:t>
            </a:r>
          </a:p>
          <a:p>
            <a:pPr lvl="1"/>
            <a:r>
              <a:rPr lang="en-US" dirty="0"/>
              <a:t>Streaming services and/or cable</a:t>
            </a:r>
          </a:p>
          <a:p>
            <a:pPr lvl="1"/>
            <a:r>
              <a:rPr lang="en-US" dirty="0" smtClean="0"/>
              <a:t>Pocket money</a:t>
            </a:r>
            <a:r>
              <a:rPr lang="en-US" dirty="0"/>
              <a:t> </a:t>
            </a:r>
            <a:r>
              <a:rPr lang="en-US" dirty="0" smtClean="0"/>
              <a:t>for impulse buys</a:t>
            </a:r>
          </a:p>
          <a:p>
            <a:pPr lvl="1"/>
            <a:endParaRPr lang="en-US" dirty="0"/>
          </a:p>
          <a:p>
            <a:r>
              <a:rPr lang="en-US" dirty="0"/>
              <a:t>Investment</a:t>
            </a:r>
          </a:p>
          <a:p>
            <a:pPr lvl="1"/>
            <a:r>
              <a:rPr lang="en-US" dirty="0"/>
              <a:t>Emergency </a:t>
            </a:r>
            <a:r>
              <a:rPr lang="en-US" dirty="0" smtClean="0"/>
              <a:t>Fund for unexpected expenses</a:t>
            </a:r>
            <a:endParaRPr lang="en-US" dirty="0"/>
          </a:p>
          <a:p>
            <a:pPr lvl="1"/>
            <a:r>
              <a:rPr lang="en-US" dirty="0"/>
              <a:t>Retirement/IRA</a:t>
            </a:r>
          </a:p>
          <a:p>
            <a:pPr lvl="1"/>
            <a:r>
              <a:rPr lang="en-US" dirty="0"/>
              <a:t>Life insurance (if applicable)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8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Category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1599256"/>
            <a:ext cx="4396339" cy="4195763"/>
          </a:xfrm>
        </p:spPr>
        <p:txBody>
          <a:bodyPr>
            <a:normAutofit/>
          </a:bodyPr>
          <a:lstStyle/>
          <a:p>
            <a:r>
              <a:rPr lang="en-US"/>
              <a:t>Travel</a:t>
            </a:r>
          </a:p>
          <a:p>
            <a:pPr lvl="1"/>
            <a:r>
              <a:rPr lang="en-US"/>
              <a:t>Entertainment (tickets, admissions, etc.)</a:t>
            </a:r>
          </a:p>
          <a:p>
            <a:pPr lvl="1"/>
            <a:r>
              <a:rPr lang="en-US"/>
              <a:t>Vehicle Fuel, Uber/Lyft/Taxi fees</a:t>
            </a:r>
          </a:p>
          <a:p>
            <a:pPr lvl="1"/>
            <a:r>
              <a:rPr lang="en-US"/>
              <a:t>Flights</a:t>
            </a:r>
          </a:p>
          <a:p>
            <a:pPr lvl="1"/>
            <a:r>
              <a:rPr lang="en-US"/>
              <a:t>Rental Car</a:t>
            </a:r>
          </a:p>
          <a:p>
            <a:pPr lvl="1"/>
            <a:r>
              <a:rPr lang="en-US"/>
              <a:t>Eating Out</a:t>
            </a:r>
          </a:p>
          <a:p>
            <a:pPr lvl="1"/>
            <a:r>
              <a:rPr lang="en-US"/>
              <a:t>Lodging</a:t>
            </a:r>
          </a:p>
          <a:p>
            <a:pPr lvl="1"/>
            <a:r>
              <a:rPr lang="en-US"/>
              <a:t>Tolls</a:t>
            </a:r>
          </a:p>
          <a:p>
            <a:pPr lvl="1"/>
            <a:r>
              <a:rPr lang="en-US"/>
              <a:t>Parking</a:t>
            </a:r>
          </a:p>
          <a:p>
            <a:pPr lvl="1"/>
            <a:r>
              <a:rPr lang="en-US"/>
              <a:t>Misc. travel expenses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1594773"/>
            <a:ext cx="4396341" cy="4200245"/>
          </a:xfrm>
        </p:spPr>
        <p:txBody>
          <a:bodyPr>
            <a:normAutofit/>
          </a:bodyPr>
          <a:lstStyle/>
          <a:p>
            <a:r>
              <a:rPr lang="en-US" dirty="0" smtClean="0"/>
              <a:t>Other/Misc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Tax </a:t>
            </a:r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Stamps/postage</a:t>
            </a:r>
            <a:endParaRPr lang="en-US" dirty="0"/>
          </a:p>
          <a:p>
            <a:pPr lvl="1"/>
            <a:r>
              <a:rPr lang="en-US" dirty="0"/>
              <a:t>Taxes not withheld by employer (e.g., estimated taxes, use tax, certain local taxes)</a:t>
            </a:r>
          </a:p>
          <a:p>
            <a:pPr lvl="1"/>
            <a:r>
              <a:rPr lang="en-US" dirty="0"/>
              <a:t>Non-</a:t>
            </a:r>
            <a:r>
              <a:rPr lang="en-US" dirty="0" err="1"/>
              <a:t>categorizable</a:t>
            </a:r>
            <a:r>
              <a:rPr lang="en-US" dirty="0"/>
              <a:t> </a:t>
            </a:r>
            <a:r>
              <a:rPr lang="en-US" dirty="0" smtClean="0"/>
              <a:t>expenses</a:t>
            </a:r>
          </a:p>
        </p:txBody>
      </p:sp>
    </p:spTree>
    <p:extLst>
      <p:ext uri="{BB962C8B-B14F-4D97-AF65-F5344CB8AC3E}">
        <p14:creationId xmlns:p14="http://schemas.microsoft.com/office/powerpoint/2010/main" val="14793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Category Budgeting Tips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3312" y="1607494"/>
            <a:ext cx="4396339" cy="496630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Eat in as much as possible, but if you do eat out save by getting water instead of soft drinks (or alcohol).</a:t>
            </a:r>
          </a:p>
          <a:p>
            <a:r>
              <a:rPr lang="en-US" dirty="0" smtClean="0"/>
              <a:t>Clothing</a:t>
            </a:r>
          </a:p>
          <a:p>
            <a:pPr lvl="1"/>
            <a:r>
              <a:rPr lang="en-US" dirty="0" smtClean="0"/>
              <a:t>Focus on buying interchangeable staple clothing and footwear items that are timeless and will last as opposed to being trendy.</a:t>
            </a:r>
          </a:p>
          <a:p>
            <a:r>
              <a:rPr lang="en-US" dirty="0" smtClean="0"/>
              <a:t>Shelter</a:t>
            </a:r>
          </a:p>
          <a:p>
            <a:pPr lvl="1"/>
            <a:r>
              <a:rPr lang="en-US" dirty="0" smtClean="0"/>
              <a:t>Live at home or get a roommate (or two or three) so that you can share expenses.  Avoid spending more than 25% of take-home pay on shelter.</a:t>
            </a:r>
          </a:p>
          <a:p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Find a way to get insurance.  Engage in healthy activities now (e.g., eating, exercise) to save on your health bills later in life.</a:t>
            </a:r>
          </a:p>
          <a:p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Buy a newer used car as opposed to a brand new one.  Only buy what you can afford in cash since vehicles only go down in value.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54493" y="1603011"/>
            <a:ext cx="4396341" cy="497160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School</a:t>
            </a:r>
          </a:p>
          <a:p>
            <a:pPr lvl="1"/>
            <a:r>
              <a:rPr lang="en-US" dirty="0"/>
              <a:t>Find ways to limit costs (e.g., be an RA, </a:t>
            </a:r>
            <a:r>
              <a:rPr lang="en-US" dirty="0" smtClean="0"/>
              <a:t>do work study, hunt </a:t>
            </a:r>
            <a:r>
              <a:rPr lang="en-US" dirty="0"/>
              <a:t>for scholarships, become a graduate assistant</a:t>
            </a:r>
            <a:r>
              <a:rPr lang="en-US" dirty="0" smtClean="0"/>
              <a:t>) and avoid debt.  </a:t>
            </a:r>
            <a:r>
              <a:rPr lang="en-US" dirty="0"/>
              <a:t>Do not be swayed by the brand of the school, focus on cost</a:t>
            </a:r>
            <a:r>
              <a:rPr lang="en-US" dirty="0" smtClean="0"/>
              <a:t>.  Find an employer that offers tuition reimbursement.</a:t>
            </a:r>
            <a:endParaRPr lang="en-US" dirty="0"/>
          </a:p>
          <a:p>
            <a:r>
              <a:rPr lang="en-US" dirty="0"/>
              <a:t>Giving</a:t>
            </a:r>
          </a:p>
          <a:p>
            <a:pPr lvl="1"/>
            <a:r>
              <a:rPr lang="en-US" dirty="0"/>
              <a:t>Find a way to be </a:t>
            </a:r>
            <a:r>
              <a:rPr lang="en-US" dirty="0" smtClean="0"/>
              <a:t>generous with your money, </a:t>
            </a:r>
            <a:r>
              <a:rPr lang="en-US" dirty="0"/>
              <a:t>even if just a little.</a:t>
            </a:r>
          </a:p>
          <a:p>
            <a:r>
              <a:rPr lang="en-US" dirty="0"/>
              <a:t>Entertainment</a:t>
            </a:r>
          </a:p>
          <a:p>
            <a:pPr lvl="1"/>
            <a:r>
              <a:rPr lang="en-US" dirty="0"/>
              <a:t>Prioritize what you enjoy </a:t>
            </a:r>
            <a:r>
              <a:rPr lang="en-US" dirty="0" smtClean="0"/>
              <a:t>most; </a:t>
            </a:r>
            <a:r>
              <a:rPr lang="en-US" dirty="0"/>
              <a:t>eliminate or limit the rest.  How many streaming services do you actually need?</a:t>
            </a:r>
          </a:p>
          <a:p>
            <a:r>
              <a:rPr lang="en-US" dirty="0"/>
              <a:t>Investment</a:t>
            </a:r>
          </a:p>
          <a:p>
            <a:pPr lvl="1"/>
            <a:r>
              <a:rPr lang="en-US" dirty="0"/>
              <a:t>Start now, even if small.  Look into an IRA.</a:t>
            </a:r>
          </a:p>
          <a:p>
            <a:r>
              <a:rPr lang="en-US" dirty="0"/>
              <a:t>Travel</a:t>
            </a:r>
          </a:p>
          <a:p>
            <a:pPr lvl="1"/>
            <a:r>
              <a:rPr lang="en-US" dirty="0"/>
              <a:t>Find ways to share costs with family/friends. </a:t>
            </a:r>
            <a:r>
              <a:rPr lang="en-US" dirty="0" smtClean="0"/>
              <a:t> Take shorter trips </a:t>
            </a:r>
            <a:r>
              <a:rPr lang="en-US" dirty="0"/>
              <a:t>within </a:t>
            </a:r>
            <a:r>
              <a:rPr lang="en-US" dirty="0" smtClean="0"/>
              <a:t>driving distance </a:t>
            </a:r>
            <a:r>
              <a:rPr lang="en-US" dirty="0"/>
              <a:t>as opposed to paying to fly somewhere</a:t>
            </a:r>
            <a:r>
              <a:rPr lang="en-US" dirty="0" smtClean="0"/>
              <a:t>.  Stay at budget hotels.  </a:t>
            </a:r>
            <a:r>
              <a:rPr lang="en-US" dirty="0"/>
              <a:t>Do not be swayed by </a:t>
            </a:r>
            <a:r>
              <a:rPr lang="en-US" dirty="0" err="1" smtClean="0"/>
              <a:t>Instagram</a:t>
            </a:r>
            <a:r>
              <a:rPr lang="en-US" dirty="0"/>
              <a:t> </a:t>
            </a:r>
            <a:r>
              <a:rPr lang="en-US" dirty="0" smtClean="0"/>
              <a:t>or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3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Dave Ramsey’s Baby Step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1599256"/>
            <a:ext cx="4396339" cy="49251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600" dirty="0" smtClean="0"/>
              <a:t>Once you’ve mastered budgeting in the short-term, you can start to think about the long-term.  While the later steps might not apply to you for a few years, they will be easier to achieve in the future if you master budgeting now.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900" dirty="0" smtClean="0"/>
              <a:t>Source: </a:t>
            </a:r>
            <a:r>
              <a:rPr lang="en-US" sz="2900" i="1" dirty="0" smtClean="0"/>
              <a:t>The Total Money Makeover </a:t>
            </a:r>
            <a:r>
              <a:rPr lang="en-US" sz="2900" dirty="0" smtClean="0"/>
              <a:t>by Dave Ramsey, Daveramsey.com, and/or </a:t>
            </a:r>
            <a:r>
              <a:rPr lang="en-US" sz="2900" i="1" dirty="0" smtClean="0"/>
              <a:t>The Dave Ramsey Show </a:t>
            </a:r>
            <a:r>
              <a:rPr lang="en-US" sz="2900" dirty="0" smtClean="0"/>
              <a:t>Podcast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1594773"/>
            <a:ext cx="4396341" cy="4930373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/>
              <a:t>Save $1,000 for your starter emergency </a:t>
            </a:r>
            <a:r>
              <a:rPr lang="en-US" sz="3400" dirty="0" smtClean="0"/>
              <a:t>fund.</a:t>
            </a:r>
            <a:endParaRPr lang="en-US" sz="3400" dirty="0"/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Pay off all debt (except your house) by paying off debts from smallest to largest (i.e., the debt snowball).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Save 3-6 months of expenses in a fully funded emergency fund.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Invest 15% of your household income in retirement.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Save for your children’s college fund.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Pay off your home early.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Build wealth and give.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04293" y="1614380"/>
            <a:ext cx="8946541" cy="4195481"/>
          </a:xfrm>
        </p:spPr>
        <p:txBody>
          <a:bodyPr/>
          <a:lstStyle/>
          <a:p>
            <a:r>
              <a:rPr lang="en-US" dirty="0" smtClean="0"/>
              <a:t>WLU’s FIN 131: Financial Literacy course (available as a general studies course for most majors)</a:t>
            </a:r>
          </a:p>
          <a:p>
            <a:r>
              <a:rPr lang="en-US" dirty="0"/>
              <a:t>Daveramsey.com (and all other Dave Ramsey resources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NerdWallet.com</a:t>
            </a:r>
          </a:p>
          <a:p>
            <a:r>
              <a:rPr lang="en-US" dirty="0" smtClean="0"/>
              <a:t>Debt.org</a:t>
            </a:r>
          </a:p>
          <a:p>
            <a:r>
              <a:rPr lang="en-US" dirty="0" smtClean="0"/>
              <a:t>Microsoft Excel (build your own budget or use a template)</a:t>
            </a:r>
          </a:p>
          <a:p>
            <a:pPr lvl="1"/>
            <a:r>
              <a:rPr lang="en-US" dirty="0" smtClean="0"/>
              <a:t>Building your own budget in a spreadsheet gives you the most control</a:t>
            </a:r>
          </a:p>
          <a:p>
            <a:r>
              <a:rPr lang="en-US" dirty="0" smtClean="0"/>
              <a:t>Your online bank account (if you prefer a debit card to carrying cash) might have a budgeting tool</a:t>
            </a:r>
          </a:p>
          <a:p>
            <a:r>
              <a:rPr lang="en-US" dirty="0" smtClean="0"/>
              <a:t>Google search “budgeting for college students”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said to yourself…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3312" y="1589904"/>
            <a:ext cx="9328312" cy="465849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“Where does all of my money go?”</a:t>
            </a:r>
          </a:p>
          <a:p>
            <a:pPr lvl="1"/>
            <a:r>
              <a:rPr lang="en-US" dirty="0" smtClean="0"/>
              <a:t>Budgeting will allow you to know where your hard earned money goes.</a:t>
            </a:r>
          </a:p>
          <a:p>
            <a:r>
              <a:rPr lang="en-US" dirty="0" smtClean="0"/>
              <a:t>“When will I be able to pay off my loans?”</a:t>
            </a:r>
          </a:p>
          <a:p>
            <a:pPr lvl="1"/>
            <a:r>
              <a:rPr lang="en-US" dirty="0" smtClean="0"/>
              <a:t>Budgeting is a first step in making future financial plans.</a:t>
            </a:r>
          </a:p>
          <a:p>
            <a:r>
              <a:rPr lang="en-US" dirty="0" smtClean="0"/>
              <a:t>“How am I going to be able to afford ______?”</a:t>
            </a:r>
          </a:p>
          <a:p>
            <a:pPr lvl="1"/>
            <a:r>
              <a:rPr lang="en-US" dirty="0" smtClean="0"/>
              <a:t>Budgeting helps you limit unnecessary </a:t>
            </a:r>
            <a:r>
              <a:rPr lang="en-US" dirty="0" smtClean="0"/>
              <a:t>spending so that you can afford things you </a:t>
            </a:r>
            <a:r>
              <a:rPr lang="en-US" u="sng" dirty="0" smtClean="0"/>
              <a:t>need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“Thinking about money </a:t>
            </a:r>
            <a:r>
              <a:rPr lang="en-US" dirty="0" smtClean="0"/>
              <a:t>makes me </a:t>
            </a:r>
            <a:r>
              <a:rPr lang="en-US" dirty="0" smtClean="0"/>
              <a:t>nervous!”</a:t>
            </a:r>
            <a:endParaRPr lang="en-US" dirty="0" smtClean="0"/>
          </a:p>
          <a:p>
            <a:pPr lvl="1"/>
            <a:r>
              <a:rPr lang="en-US" dirty="0" smtClean="0"/>
              <a:t>Budgeting helps limit financial anxiety.</a:t>
            </a:r>
          </a:p>
          <a:p>
            <a:r>
              <a:rPr lang="en-US" dirty="0" smtClean="0"/>
              <a:t>“I’m not a math person.  I can’t figure out how to budget!”</a:t>
            </a:r>
          </a:p>
          <a:p>
            <a:pPr lvl="1"/>
            <a:r>
              <a:rPr lang="en-US" dirty="0" smtClean="0"/>
              <a:t>Budgeting only requires simple +, -, x, and </a:t>
            </a:r>
            <a:r>
              <a:rPr lang="en-US" dirty="0" smtClean="0"/>
              <a:t>÷, but </a:t>
            </a:r>
            <a:r>
              <a:rPr lang="en-US" dirty="0" smtClean="0"/>
              <a:t>mostly just + and -.</a:t>
            </a:r>
          </a:p>
          <a:p>
            <a:r>
              <a:rPr lang="en-US" dirty="0" smtClean="0"/>
              <a:t>“</a:t>
            </a:r>
            <a:r>
              <a:rPr lang="en-US" dirty="0"/>
              <a:t>I’m afraid to know how much I spend on </a:t>
            </a:r>
            <a:r>
              <a:rPr lang="en-US" dirty="0" smtClean="0"/>
              <a:t>______!”</a:t>
            </a:r>
          </a:p>
          <a:p>
            <a:pPr lvl="1"/>
            <a:r>
              <a:rPr lang="en-US" dirty="0" smtClean="0"/>
              <a:t>Budgeting gives you permission to only spend up to a certain amount.</a:t>
            </a:r>
          </a:p>
          <a:p>
            <a:r>
              <a:rPr lang="en-US" dirty="0" smtClean="0"/>
              <a:t>“</a:t>
            </a:r>
            <a:r>
              <a:rPr lang="en-US" dirty="0"/>
              <a:t>My spending is out of control!” </a:t>
            </a:r>
            <a:endParaRPr lang="en-US" dirty="0" smtClean="0"/>
          </a:p>
          <a:p>
            <a:pPr lvl="1"/>
            <a:r>
              <a:rPr lang="en-US" dirty="0" smtClean="0"/>
              <a:t>Budgeting </a:t>
            </a:r>
            <a:r>
              <a:rPr lang="en-US" dirty="0"/>
              <a:t>helps promote good habits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7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Budgeting = Habit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14616"/>
            <a:ext cx="9626892" cy="463378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Habit that </a:t>
            </a:r>
            <a:r>
              <a:rPr lang="en-US" dirty="0" smtClean="0"/>
              <a:t>takes the guesswork out of financial decisions in each stage of life</a:t>
            </a:r>
            <a:endParaRPr lang="en-US" dirty="0" smtClean="0"/>
          </a:p>
          <a:p>
            <a:pPr lvl="1"/>
            <a:r>
              <a:rPr lang="en-US" dirty="0" smtClean="0"/>
              <a:t>Meet expenses and limit/avoid debt as a student.</a:t>
            </a:r>
          </a:p>
          <a:p>
            <a:pPr lvl="1"/>
            <a:r>
              <a:rPr lang="en-US" dirty="0" smtClean="0"/>
              <a:t>Prepare for marriage, children, and homeownership as a young adult.</a:t>
            </a:r>
          </a:p>
          <a:p>
            <a:pPr lvl="1"/>
            <a:r>
              <a:rPr lang="en-US" dirty="0" smtClean="0"/>
              <a:t>Save for retirement and generosity in older adulthood.</a:t>
            </a:r>
          </a:p>
          <a:p>
            <a:pPr lvl="1"/>
            <a:r>
              <a:rPr lang="en-US" dirty="0" smtClean="0"/>
              <a:t>Live as a retiree without being a financial burden on family or the government.</a:t>
            </a:r>
            <a:endParaRPr lang="en-US" dirty="0"/>
          </a:p>
          <a:p>
            <a:r>
              <a:rPr lang="en-US" dirty="0" smtClean="0"/>
              <a:t>Setting </a:t>
            </a:r>
            <a:r>
              <a:rPr lang="en-US" dirty="0"/>
              <a:t>up </a:t>
            </a:r>
            <a:r>
              <a:rPr lang="en-US" dirty="0" smtClean="0"/>
              <a:t>systems and using tools to </a:t>
            </a:r>
            <a:r>
              <a:rPr lang="en-US" dirty="0"/>
              <a:t>help you meet </a:t>
            </a:r>
            <a:r>
              <a:rPr lang="en-US" dirty="0" smtClean="0"/>
              <a:t>both short-term </a:t>
            </a:r>
            <a:r>
              <a:rPr lang="en-US" dirty="0"/>
              <a:t>and long-term </a:t>
            </a:r>
            <a:r>
              <a:rPr lang="en-US" dirty="0" smtClean="0"/>
              <a:t>goals</a:t>
            </a:r>
            <a:endParaRPr lang="en-US" dirty="0" smtClean="0"/>
          </a:p>
          <a:p>
            <a:pPr lvl="1"/>
            <a:r>
              <a:rPr lang="en-US" dirty="0" smtClean="0"/>
              <a:t>Set monthly and annual goals (in conjunction with spouse if applicable).</a:t>
            </a:r>
          </a:p>
          <a:p>
            <a:pPr lvl="1"/>
            <a:r>
              <a:rPr lang="en-US" dirty="0" smtClean="0"/>
              <a:t>Track expenses throughout month using a spreadsheet or app.</a:t>
            </a:r>
          </a:p>
          <a:p>
            <a:pPr lvl="1"/>
            <a:r>
              <a:rPr lang="en-US" dirty="0" smtClean="0"/>
              <a:t>Review monthl</a:t>
            </a:r>
            <a:r>
              <a:rPr lang="en-US" dirty="0" smtClean="0"/>
              <a:t>y and annually to see if you’ve met goals and how you can improve.</a:t>
            </a:r>
            <a:endParaRPr lang="en-US" dirty="0" smtClean="0"/>
          </a:p>
          <a:p>
            <a:r>
              <a:rPr lang="en-US" dirty="0" smtClean="0"/>
              <a:t>Paying with cash, avoiding unnecessary debt</a:t>
            </a:r>
          </a:p>
          <a:p>
            <a:r>
              <a:rPr lang="en-US" dirty="0" smtClean="0"/>
              <a:t>Being prepared for the unexpected, because the unexpected will happen!</a:t>
            </a:r>
            <a:endParaRPr lang="en-US" dirty="0" smtClean="0"/>
          </a:p>
          <a:p>
            <a:r>
              <a:rPr lang="en-US" dirty="0" smtClean="0"/>
              <a:t>Learning to be content with </a:t>
            </a:r>
            <a:r>
              <a:rPr lang="en-US" b="1" i="1" u="sng" dirty="0" smtClean="0"/>
              <a:t>your</a:t>
            </a:r>
            <a:r>
              <a:rPr lang="en-US" dirty="0" smtClean="0"/>
              <a:t>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5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53886" y="372762"/>
            <a:ext cx="4396338" cy="716500"/>
          </a:xfrm>
        </p:spPr>
        <p:txBody>
          <a:bodyPr/>
          <a:lstStyle/>
          <a:p>
            <a:r>
              <a:rPr lang="en-US" sz="3200" dirty="0"/>
              <a:t>Money coming in…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53885" y="1163595"/>
            <a:ext cx="4396339" cy="465231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Does your income stay the same or does it vary from paycheck to paycheck?</a:t>
            </a:r>
          </a:p>
          <a:p>
            <a:pPr lvl="1"/>
            <a:r>
              <a:rPr lang="en-US" dirty="0" smtClean="0"/>
              <a:t>If it varies, decide on a very conservative estimate of what you will likely earn during a period of time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Focus on your “take home pay” (i.e., what you get to keep after taxes, union dues, benefit payments, etc. are withheld by your employer), not gross pay.</a:t>
            </a:r>
          </a:p>
          <a:p>
            <a:pPr lvl="1"/>
            <a:r>
              <a:rPr lang="en-US" dirty="0" smtClean="0"/>
              <a:t>Especially important if self-employed or a business owner since you are responsible for tax payments throughout the year in some cases.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5605068" y="372762"/>
            <a:ext cx="4396339" cy="716500"/>
          </a:xfrm>
        </p:spPr>
        <p:txBody>
          <a:bodyPr/>
          <a:lstStyle/>
          <a:p>
            <a:r>
              <a:rPr lang="en-US" sz="3200" dirty="0"/>
              <a:t>Money going out…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5605068" y="1163595"/>
            <a:ext cx="4396339" cy="4652318"/>
          </a:xfrm>
        </p:spPr>
        <p:txBody>
          <a:bodyPr/>
          <a:lstStyle/>
          <a:p>
            <a:r>
              <a:rPr lang="en-US" dirty="0"/>
              <a:t>Make a list of everything that you spend money on and break it into categories.</a:t>
            </a:r>
          </a:p>
          <a:p>
            <a:pPr lvl="1"/>
            <a:r>
              <a:rPr lang="en-US" dirty="0"/>
              <a:t>Analyze each category based on two questions:</a:t>
            </a:r>
          </a:p>
          <a:p>
            <a:pPr lvl="2"/>
            <a:r>
              <a:rPr lang="en-US" dirty="0"/>
              <a:t>Is it a need or a want?</a:t>
            </a:r>
          </a:p>
          <a:p>
            <a:pPr lvl="2"/>
            <a:r>
              <a:rPr lang="en-US" dirty="0"/>
              <a:t>Is the amount I spend on this category the same every month or does it vary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Expenses: Need </a:t>
            </a:r>
            <a:r>
              <a:rPr lang="en-US" dirty="0" smtClean="0"/>
              <a:t>or want?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4293" y="1608075"/>
            <a:ext cx="8946541" cy="4195481"/>
          </a:xfrm>
        </p:spPr>
        <p:txBody>
          <a:bodyPr>
            <a:normAutofit/>
          </a:bodyPr>
          <a:lstStyle/>
          <a:p>
            <a:r>
              <a:rPr lang="en-US" dirty="0" smtClean="0"/>
              <a:t>Needs </a:t>
            </a:r>
            <a:r>
              <a:rPr lang="en-US" dirty="0"/>
              <a:t>receive top priority.</a:t>
            </a:r>
          </a:p>
          <a:p>
            <a:pPr lvl="1"/>
            <a:r>
              <a:rPr lang="en-US" dirty="0"/>
              <a:t>The first things that should be </a:t>
            </a:r>
            <a:r>
              <a:rPr lang="en-US" dirty="0" smtClean="0"/>
              <a:t>considered in </a:t>
            </a:r>
            <a:r>
              <a:rPr lang="en-US" dirty="0"/>
              <a:t>your </a:t>
            </a:r>
            <a:r>
              <a:rPr lang="en-US" dirty="0" smtClean="0"/>
              <a:t>budget</a:t>
            </a:r>
            <a:endParaRPr lang="en-US" dirty="0"/>
          </a:p>
          <a:p>
            <a:r>
              <a:rPr lang="en-US" dirty="0"/>
              <a:t>Examine wants to see if you actually need them.</a:t>
            </a:r>
          </a:p>
          <a:p>
            <a:pPr lvl="1"/>
            <a:r>
              <a:rPr lang="en-US" dirty="0"/>
              <a:t>Practice postponing buying “wants” as a lot of the time you will realize you are just fine without them.</a:t>
            </a:r>
          </a:p>
          <a:p>
            <a:pPr lvl="1"/>
            <a:r>
              <a:rPr lang="en-US" dirty="0"/>
              <a:t>Think about other costs beyond purchase price associated with “wants.”</a:t>
            </a:r>
          </a:p>
          <a:p>
            <a:pPr lvl="2"/>
            <a:r>
              <a:rPr lang="en-US" dirty="0"/>
              <a:t>Upkeep cost</a:t>
            </a:r>
          </a:p>
          <a:p>
            <a:pPr lvl="2"/>
            <a:r>
              <a:rPr lang="en-US" dirty="0"/>
              <a:t>Complementary purchase costs</a:t>
            </a:r>
          </a:p>
          <a:p>
            <a:pPr lvl="2"/>
            <a:r>
              <a:rPr lang="en-US" dirty="0"/>
              <a:t>Opportunity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6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Expenses: Fixed </a:t>
            </a:r>
            <a:r>
              <a:rPr lang="en-US" dirty="0" smtClean="0"/>
              <a:t>or </a:t>
            </a:r>
            <a:r>
              <a:rPr lang="en-US" dirty="0" smtClean="0"/>
              <a:t>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99837"/>
            <a:ext cx="8946541" cy="4195481"/>
          </a:xfrm>
        </p:spPr>
        <p:txBody>
          <a:bodyPr>
            <a:normAutofit/>
          </a:bodyPr>
          <a:lstStyle/>
          <a:p>
            <a:r>
              <a:rPr lang="en-US" dirty="0" smtClean="0"/>
              <a:t>Fixed expenses remain the same for a period of time, typically month to month.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Fixed expenses are often contract based.</a:t>
            </a:r>
          </a:p>
          <a:p>
            <a:pPr lvl="1"/>
            <a:r>
              <a:rPr lang="en-US" dirty="0" smtClean="0"/>
              <a:t>Shop for better prices when the contract is about to expire.</a:t>
            </a:r>
          </a:p>
          <a:p>
            <a:pPr lvl="1"/>
            <a:endParaRPr lang="en-US" dirty="0"/>
          </a:p>
          <a:p>
            <a:r>
              <a:rPr lang="en-US" dirty="0"/>
              <a:t>Variable expenses change based on some factor, typically usage.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Find a way to treat variable expenses as if they were fixed expenses (e.g., I will not spend more than $__ on vehicle fuel this month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6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Category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83362"/>
            <a:ext cx="9038083" cy="41954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Keep track for each individual income source.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Gross income</a:t>
            </a:r>
          </a:p>
          <a:p>
            <a:pPr lvl="1"/>
            <a:r>
              <a:rPr lang="en-US" dirty="0" smtClean="0"/>
              <a:t>Withheld* taxes and fees (*typically)</a:t>
            </a:r>
          </a:p>
          <a:p>
            <a:pPr lvl="2"/>
            <a:r>
              <a:rPr lang="en-US" dirty="0" smtClean="0"/>
              <a:t>Federal, state, local income taxes</a:t>
            </a:r>
          </a:p>
          <a:p>
            <a:pPr lvl="2"/>
            <a:r>
              <a:rPr lang="en-US" dirty="0" smtClean="0"/>
              <a:t>Social security and Medicare</a:t>
            </a:r>
          </a:p>
          <a:p>
            <a:pPr lvl="2"/>
            <a:r>
              <a:rPr lang="en-US" dirty="0" smtClean="0"/>
              <a:t>Union dues (if applicable)</a:t>
            </a:r>
          </a:p>
          <a:p>
            <a:pPr lvl="2"/>
            <a:r>
              <a:rPr lang="en-US" dirty="0" smtClean="0"/>
              <a:t>Employer sponsored benefits (e.g., medical, vision, dental, retirement, disability)</a:t>
            </a:r>
          </a:p>
          <a:p>
            <a:r>
              <a:rPr lang="en-US" dirty="0" smtClean="0"/>
              <a:t>Take-home pay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200" b="1" u="sng" dirty="0" smtClean="0"/>
              <a:t>Remember</a:t>
            </a:r>
            <a:r>
              <a:rPr lang="en-US" sz="2200" b="1" dirty="0" smtClean="0"/>
              <a:t>: Take-home pay serves as the foundation for your budget!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Category 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3312" y="1599256"/>
            <a:ext cx="4396339" cy="4966301"/>
          </a:xfrm>
        </p:spPr>
        <p:txBody>
          <a:bodyPr>
            <a:normAutofit/>
          </a:bodyPr>
          <a:lstStyle/>
          <a:p>
            <a:r>
              <a:rPr lang="en-US" dirty="0"/>
              <a:t>Food</a:t>
            </a:r>
          </a:p>
          <a:p>
            <a:pPr lvl="1"/>
            <a:r>
              <a:rPr lang="en-US" dirty="0"/>
              <a:t>Groceries</a:t>
            </a:r>
          </a:p>
          <a:p>
            <a:pPr lvl="1"/>
            <a:r>
              <a:rPr lang="en-US" dirty="0"/>
              <a:t>Regular Eating Out</a:t>
            </a:r>
          </a:p>
          <a:p>
            <a:pPr lvl="1"/>
            <a:r>
              <a:rPr lang="en-US" dirty="0"/>
              <a:t>Special Eating </a:t>
            </a:r>
            <a:r>
              <a:rPr lang="en-US" dirty="0" smtClean="0"/>
              <a:t>Out</a:t>
            </a:r>
          </a:p>
          <a:p>
            <a:pPr lvl="1"/>
            <a:endParaRPr lang="en-US" dirty="0"/>
          </a:p>
          <a:p>
            <a:r>
              <a:rPr lang="en-US" dirty="0"/>
              <a:t>Clothing</a:t>
            </a:r>
          </a:p>
          <a:p>
            <a:pPr lvl="1"/>
            <a:r>
              <a:rPr lang="en-US" dirty="0"/>
              <a:t>Clothes</a:t>
            </a:r>
          </a:p>
          <a:p>
            <a:pPr lvl="1"/>
            <a:r>
              <a:rPr lang="en-US" dirty="0"/>
              <a:t>Shoes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54493" y="1594773"/>
            <a:ext cx="4396341" cy="4971606"/>
          </a:xfrm>
        </p:spPr>
        <p:txBody>
          <a:bodyPr>
            <a:normAutofit/>
          </a:bodyPr>
          <a:lstStyle/>
          <a:p>
            <a:r>
              <a:rPr lang="en-US" dirty="0"/>
              <a:t>Shelter</a:t>
            </a:r>
          </a:p>
          <a:p>
            <a:pPr lvl="1"/>
            <a:r>
              <a:rPr lang="en-US" dirty="0"/>
              <a:t>Rent/Mortgage</a:t>
            </a:r>
          </a:p>
          <a:p>
            <a:pPr lvl="1"/>
            <a:r>
              <a:rPr lang="en-US" dirty="0"/>
              <a:t>Water</a:t>
            </a:r>
          </a:p>
          <a:p>
            <a:pPr lvl="1"/>
            <a:r>
              <a:rPr lang="en-US" dirty="0"/>
              <a:t>Electric</a:t>
            </a:r>
          </a:p>
          <a:p>
            <a:pPr lvl="1"/>
            <a:r>
              <a:rPr lang="en-US" dirty="0"/>
              <a:t>Gas</a:t>
            </a:r>
          </a:p>
          <a:p>
            <a:pPr lvl="1"/>
            <a:r>
              <a:rPr lang="en-US" dirty="0"/>
              <a:t>Trash</a:t>
            </a:r>
          </a:p>
          <a:p>
            <a:pPr lvl="1"/>
            <a:r>
              <a:rPr lang="en-US" dirty="0"/>
              <a:t>Rental/Homeowner’s Insurance</a:t>
            </a:r>
          </a:p>
          <a:p>
            <a:pPr lvl="1"/>
            <a:r>
              <a:rPr lang="en-US" dirty="0"/>
              <a:t>Property </a:t>
            </a:r>
            <a:r>
              <a:rPr lang="en-US" dirty="0" smtClean="0"/>
              <a:t>Taxes</a:t>
            </a:r>
            <a:endParaRPr lang="en-US" dirty="0"/>
          </a:p>
          <a:p>
            <a:pPr lvl="1"/>
            <a:r>
              <a:rPr lang="en-US" dirty="0"/>
              <a:t>Furniture/Decoration Allowance</a:t>
            </a:r>
          </a:p>
          <a:p>
            <a:pPr lvl="1"/>
            <a:r>
              <a:rPr lang="en-US" dirty="0"/>
              <a:t>Maintenance/Tools/Cleaning Supplies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Category 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3312" y="1615732"/>
            <a:ext cx="4396339" cy="49983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Health</a:t>
            </a:r>
          </a:p>
          <a:p>
            <a:pPr lvl="1"/>
            <a:r>
              <a:rPr lang="en-US" dirty="0"/>
              <a:t>Insurance premiums (if not withheld by employer)</a:t>
            </a:r>
          </a:p>
          <a:p>
            <a:pPr lvl="1"/>
            <a:r>
              <a:rPr lang="en-US" dirty="0" smtClean="0"/>
              <a:t>Rx/OTC medicines, vitamins</a:t>
            </a:r>
            <a:endParaRPr lang="en-US" dirty="0"/>
          </a:p>
          <a:p>
            <a:pPr lvl="1"/>
            <a:r>
              <a:rPr lang="en-US" dirty="0"/>
              <a:t>Office </a:t>
            </a:r>
            <a:r>
              <a:rPr lang="en-US" dirty="0" smtClean="0"/>
              <a:t>visits</a:t>
            </a:r>
            <a:endParaRPr lang="en-US" dirty="0"/>
          </a:p>
          <a:p>
            <a:pPr lvl="1"/>
            <a:r>
              <a:rPr lang="en-US" dirty="0"/>
              <a:t>Testing</a:t>
            </a:r>
          </a:p>
          <a:p>
            <a:pPr lvl="1"/>
            <a:r>
              <a:rPr lang="en-US" dirty="0"/>
              <a:t>Health/Beauty/First Aid Supplies</a:t>
            </a:r>
          </a:p>
          <a:p>
            <a:pPr lvl="1"/>
            <a:r>
              <a:rPr lang="en-US" dirty="0"/>
              <a:t>Dental</a:t>
            </a:r>
          </a:p>
          <a:p>
            <a:pPr lvl="1"/>
            <a:r>
              <a:rPr lang="en-US" dirty="0"/>
              <a:t>Vision</a:t>
            </a:r>
          </a:p>
          <a:p>
            <a:pPr lvl="1"/>
            <a:r>
              <a:rPr lang="en-US" dirty="0"/>
              <a:t>Fitness </a:t>
            </a:r>
            <a:r>
              <a:rPr lang="en-US" dirty="0" smtClean="0"/>
              <a:t>Equipment/Gym Fees</a:t>
            </a:r>
            <a:endParaRPr lang="en-US" dirty="0"/>
          </a:p>
          <a:p>
            <a:pPr lvl="1"/>
            <a:r>
              <a:rPr lang="en-US" dirty="0" smtClean="0"/>
              <a:t>Haircuts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54493" y="1611249"/>
            <a:ext cx="4396341" cy="50037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Transportation</a:t>
            </a:r>
            <a:endParaRPr lang="en-US" dirty="0"/>
          </a:p>
          <a:p>
            <a:pPr lvl="1"/>
            <a:r>
              <a:rPr lang="en-US" dirty="0"/>
              <a:t>Insurance premiums</a:t>
            </a:r>
          </a:p>
          <a:p>
            <a:pPr lvl="1"/>
            <a:r>
              <a:rPr lang="en-US" dirty="0"/>
              <a:t>Fuel</a:t>
            </a:r>
          </a:p>
          <a:p>
            <a:pPr lvl="1"/>
            <a:r>
              <a:rPr lang="en-US" dirty="0"/>
              <a:t>Tires/brakes</a:t>
            </a:r>
          </a:p>
          <a:p>
            <a:pPr lvl="1"/>
            <a:r>
              <a:rPr lang="en-US" dirty="0"/>
              <a:t>Car wash</a:t>
            </a:r>
          </a:p>
          <a:p>
            <a:pPr lvl="1"/>
            <a:r>
              <a:rPr lang="en-US" dirty="0"/>
              <a:t>Tolls</a:t>
            </a:r>
          </a:p>
          <a:p>
            <a:pPr lvl="1"/>
            <a:r>
              <a:rPr lang="en-US" dirty="0"/>
              <a:t>Oil change and tire rotation</a:t>
            </a:r>
          </a:p>
          <a:p>
            <a:pPr lvl="1"/>
            <a:r>
              <a:rPr lang="en-US" dirty="0"/>
              <a:t>Minor car maintenance/parts</a:t>
            </a:r>
          </a:p>
          <a:p>
            <a:pPr lvl="1"/>
            <a:r>
              <a:rPr lang="en-US" dirty="0"/>
              <a:t>Registration Renewal</a:t>
            </a:r>
          </a:p>
          <a:p>
            <a:pPr lvl="1"/>
            <a:r>
              <a:rPr lang="en-US" dirty="0"/>
              <a:t>State </a:t>
            </a:r>
            <a:r>
              <a:rPr lang="en-US" dirty="0" smtClean="0"/>
              <a:t>Inspection</a:t>
            </a:r>
          </a:p>
          <a:p>
            <a:pPr lvl="1"/>
            <a:r>
              <a:rPr lang="en-US" dirty="0" smtClean="0"/>
              <a:t>Taxes</a:t>
            </a:r>
            <a:endParaRPr lang="en-US" dirty="0"/>
          </a:p>
          <a:p>
            <a:pPr lvl="1"/>
            <a:r>
              <a:rPr lang="en-US" dirty="0"/>
              <a:t>Parking (non-entertainment related)</a:t>
            </a:r>
          </a:p>
          <a:p>
            <a:pPr lvl="1"/>
            <a:r>
              <a:rPr lang="en-US" dirty="0" err="1"/>
              <a:t>Uber</a:t>
            </a:r>
            <a:r>
              <a:rPr lang="en-US" dirty="0"/>
              <a:t>/</a:t>
            </a:r>
            <a:r>
              <a:rPr lang="en-US" dirty="0" err="1"/>
              <a:t>Lyft</a:t>
            </a:r>
            <a:r>
              <a:rPr lang="en-US" dirty="0"/>
              <a:t>/Taxi fees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307</TotalTime>
  <Words>1426</Words>
  <Application>Microsoft Office PowerPoint</Application>
  <PresentationFormat>Widescreen</PresentationFormat>
  <Paragraphs>200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</vt:lpstr>
      <vt:lpstr>Personal Budgeting</vt:lpstr>
      <vt:lpstr>Have you ever said to yourself…</vt:lpstr>
      <vt:lpstr>Budgeting = Habit Formation</vt:lpstr>
      <vt:lpstr>PowerPoint Presentation</vt:lpstr>
      <vt:lpstr>Expenses: Need or want?</vt:lpstr>
      <vt:lpstr>Expenses: Fixed or Variable?</vt:lpstr>
      <vt:lpstr>Income Category Examples</vt:lpstr>
      <vt:lpstr>Expense Category Examples</vt:lpstr>
      <vt:lpstr>Expense Category Examples</vt:lpstr>
      <vt:lpstr>Expense Category Examples</vt:lpstr>
      <vt:lpstr>Expense Category Examples</vt:lpstr>
      <vt:lpstr>Expense Category Budgeting Tips</vt:lpstr>
      <vt:lpstr>Dave Ramsey’s Baby Step Method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</dc:creator>
  <cp:lastModifiedBy>Craig</cp:lastModifiedBy>
  <cp:revision>39</cp:revision>
  <dcterms:created xsi:type="dcterms:W3CDTF">2019-07-02T03:01:43Z</dcterms:created>
  <dcterms:modified xsi:type="dcterms:W3CDTF">2019-07-31T19:58:20Z</dcterms:modified>
</cp:coreProperties>
</file>