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74"/>
  </p:normalViewPr>
  <p:slideViewPr>
    <p:cSldViewPr snapToGrid="0" snapToObjects="1">
      <p:cViewPr varScale="1">
        <p:scale>
          <a:sx n="131" d="100"/>
          <a:sy n="131" d="100"/>
        </p:scale>
        <p:origin x="376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46534" y="3085765"/>
            <a:ext cx="11262866" cy="33048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1191" y="1020431"/>
            <a:ext cx="10993549" cy="1475013"/>
          </a:xfrm>
          <a:effectLst/>
        </p:spPr>
        <p:txBody>
          <a:bodyPr anchor="b">
            <a:normAutofit/>
          </a:bodyPr>
          <a:lstStyle>
            <a:lvl1pPr>
              <a:defRPr sz="36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81194" y="2495445"/>
            <a:ext cx="10993546" cy="590321"/>
          </a:xfrm>
        </p:spPr>
        <p:txBody>
          <a:bodyPr anchor="t">
            <a:normAutofit/>
          </a:bodyPr>
          <a:lstStyle>
            <a:lvl1pPr marL="0" indent="0" algn="l">
              <a:buNone/>
              <a:defRPr sz="1600" cap="all">
                <a:solidFill>
                  <a:schemeClr val="accent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605951" y="5956137"/>
            <a:ext cx="2844800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7/30/19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81192" y="5951811"/>
            <a:ext cx="6917210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558300" y="5956137"/>
            <a:ext cx="1016440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98603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0286" y="614407"/>
            <a:ext cx="11309338" cy="118929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013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7/30/19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05073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8839201" y="599725"/>
            <a:ext cx="2906817" cy="581695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1" y="675726"/>
            <a:ext cx="2004164" cy="5183073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74923" y="675726"/>
            <a:ext cx="7896279" cy="5183073"/>
          </a:xfrm>
        </p:spPr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93673" y="5956137"/>
            <a:ext cx="1328141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7/30/19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74923" y="5951811"/>
            <a:ext cx="7896279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46615" y="5956137"/>
            <a:ext cx="1164195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26019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440286" y="614407"/>
            <a:ext cx="11309338" cy="118929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013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1192" y="2180496"/>
            <a:ext cx="11029615" cy="367830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7/30/19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558300" y="5956137"/>
            <a:ext cx="1052508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62420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7817" y="5141974"/>
            <a:ext cx="11290860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3043910"/>
            <a:ext cx="11029615" cy="1497507"/>
          </a:xfrm>
        </p:spPr>
        <p:txBody>
          <a:bodyPr anchor="b">
            <a:normAutofit/>
          </a:bodyPr>
          <a:lstStyle>
            <a:lvl1pPr algn="l">
              <a:defRPr sz="3600" b="0" cap="all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4541417"/>
            <a:ext cx="11029615" cy="600556"/>
          </a:xfrm>
        </p:spPr>
        <p:txBody>
          <a:bodyPr anchor="t">
            <a:normAutofit/>
          </a:bodyPr>
          <a:lstStyle>
            <a:lvl1pPr marL="0" indent="0" algn="l">
              <a:buNone/>
              <a:defRPr sz="1800" cap="all">
                <a:solidFill>
                  <a:schemeClr val="accent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7/30/19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76075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5982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81193" y="2228003"/>
            <a:ext cx="5422390" cy="363304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8417" y="2228003"/>
            <a:ext cx="5422392" cy="363304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7/30/19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8039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>
            <a:spLocks noChangeAspect="1"/>
          </p:cNvSpPr>
          <p:nvPr/>
        </p:nvSpPr>
        <p:spPr>
          <a:xfrm>
            <a:off x="445982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7219" y="2250892"/>
            <a:ext cx="5087075" cy="536005"/>
          </a:xfrm>
        </p:spPr>
        <p:txBody>
          <a:bodyPr anchor="b">
            <a:noAutofit/>
          </a:bodyPr>
          <a:lstStyle>
            <a:lvl1pPr marL="0" indent="0">
              <a:buNone/>
              <a:defRPr sz="22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1194" y="2926052"/>
            <a:ext cx="5393100" cy="2934999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23735" y="2250892"/>
            <a:ext cx="5087073" cy="553373"/>
          </a:xfrm>
        </p:spPr>
        <p:txBody>
          <a:bodyPr anchor="b">
            <a:noAutofit/>
          </a:bodyPr>
          <a:lstStyle>
            <a:lvl1pPr marL="0" indent="0">
              <a:buNone/>
              <a:defRPr sz="22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709" y="2926052"/>
            <a:ext cx="5393100" cy="2934999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7/30/19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3491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440683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575894" y="729658"/>
            <a:ext cx="11029616" cy="98833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7/30/19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68153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7/30/19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44573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>
            <a:spLocks noChangeAspect="1"/>
          </p:cNvSpPr>
          <p:nvPr/>
        </p:nvSpPr>
        <p:spPr>
          <a:xfrm>
            <a:off x="447817" y="5141973"/>
            <a:ext cx="11298200" cy="1274702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2" y="5262296"/>
            <a:ext cx="4909445" cy="689514"/>
          </a:xfrm>
        </p:spPr>
        <p:txBody>
          <a:bodyPr anchor="ctr"/>
          <a:lstStyle>
            <a:lvl1pPr algn="l">
              <a:defRPr sz="2000" b="0"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7816" y="601200"/>
            <a:ext cx="11292840" cy="4204800"/>
          </a:xfrm>
        </p:spPr>
        <p:txBody>
          <a:bodyPr anchor="ctr">
            <a:normAutofit/>
          </a:bodyPr>
          <a:lstStyle>
            <a:lvl1pPr>
              <a:defRPr sz="2000">
                <a:solidFill>
                  <a:schemeClr val="tx2"/>
                </a:solidFill>
              </a:defRPr>
            </a:lvl1pPr>
            <a:lvl2pPr>
              <a:defRPr sz="1800">
                <a:solidFill>
                  <a:schemeClr val="tx2"/>
                </a:solidFill>
              </a:defRPr>
            </a:lvl2pPr>
            <a:lvl3pPr>
              <a:defRPr sz="1600">
                <a:solidFill>
                  <a:schemeClr val="tx2"/>
                </a:solidFill>
              </a:defRPr>
            </a:lvl3pPr>
            <a:lvl4pPr>
              <a:defRPr sz="1400">
                <a:solidFill>
                  <a:schemeClr val="tx2"/>
                </a:solidFill>
              </a:defRPr>
            </a:lvl4pPr>
            <a:lvl5pPr>
              <a:defRPr sz="1400">
                <a:solidFill>
                  <a:schemeClr val="tx2"/>
                </a:solidFill>
              </a:defRPr>
            </a:lvl5pPr>
            <a:lvl6pPr>
              <a:defRPr sz="1400">
                <a:solidFill>
                  <a:schemeClr val="tx2"/>
                </a:solidFill>
              </a:defRPr>
            </a:lvl6pPr>
            <a:lvl7pPr>
              <a:defRPr sz="1400">
                <a:solidFill>
                  <a:schemeClr val="tx2"/>
                </a:solidFill>
              </a:defRPr>
            </a:lvl7pPr>
            <a:lvl8pPr>
              <a:defRPr sz="1400">
                <a:solidFill>
                  <a:schemeClr val="tx2"/>
                </a:solidFill>
              </a:defRPr>
            </a:lvl8pPr>
            <a:lvl9pPr>
              <a:defRPr sz="1400">
                <a:solidFill>
                  <a:schemeClr val="tx2"/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740823" y="5262296"/>
            <a:ext cx="5869987" cy="689515"/>
          </a:xfrm>
        </p:spPr>
        <p:txBody>
          <a:bodyPr anchor="ctr">
            <a:normAutofit/>
          </a:bodyPr>
          <a:lstStyle>
            <a:lvl1pPr marL="0" indent="0" algn="r">
              <a:buNone/>
              <a:defRPr sz="1100">
                <a:solidFill>
                  <a:schemeClr val="bg1"/>
                </a:solidFill>
              </a:defRPr>
            </a:lvl1pPr>
            <a:lvl2pPr marL="457200" indent="0">
              <a:buNone/>
              <a:defRPr sz="11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7/30/19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63950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4693389"/>
            <a:ext cx="11029616" cy="566738"/>
          </a:xfrm>
        </p:spPr>
        <p:txBody>
          <a:bodyPr anchor="b">
            <a:normAutofit/>
          </a:bodyPr>
          <a:lstStyle>
            <a:lvl1pPr algn="l">
              <a:defRPr sz="2400" b="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47817" y="599725"/>
            <a:ext cx="11290859" cy="3557252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81192" y="5260127"/>
            <a:ext cx="11029617" cy="598671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7/30/19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78037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81192" y="705124"/>
            <a:ext cx="11029616" cy="118955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2336003"/>
            <a:ext cx="11029616" cy="352279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05951" y="5956137"/>
            <a:ext cx="28447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2"/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7/30/19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81192" y="5951811"/>
            <a:ext cx="69172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cap="all">
                <a:solidFill>
                  <a:schemeClr val="accent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58300" y="5956137"/>
            <a:ext cx="10525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2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6574935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457200" rtl="0" eaLnBrk="1" latinLnBrk="0" hangingPunct="1">
        <a:spcBef>
          <a:spcPct val="0"/>
        </a:spcBef>
        <a:buNone/>
        <a:defRPr sz="2800" b="0" kern="1200" cap="all">
          <a:solidFill>
            <a:schemeClr val="bg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06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800" kern="1200">
          <a:solidFill>
            <a:schemeClr val="tx2"/>
          </a:solidFill>
          <a:latin typeface="+mn-lt"/>
          <a:ea typeface="+mn-ea"/>
          <a:cs typeface="+mn-cs"/>
        </a:defRPr>
      </a:lvl1pPr>
      <a:lvl2pPr marL="630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600" kern="1200">
          <a:solidFill>
            <a:schemeClr val="tx2"/>
          </a:solidFill>
          <a:latin typeface="+mn-lt"/>
          <a:ea typeface="+mn-ea"/>
          <a:cs typeface="+mn-cs"/>
        </a:defRPr>
      </a:lvl2pPr>
      <a:lvl3pPr marL="900000" indent="-270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400" kern="1200">
          <a:solidFill>
            <a:schemeClr val="tx2"/>
          </a:solidFill>
          <a:latin typeface="+mn-lt"/>
          <a:ea typeface="+mn-ea"/>
          <a:cs typeface="+mn-cs"/>
        </a:defRPr>
      </a:lvl3pPr>
      <a:lvl4pPr marL="124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4pPr>
      <a:lvl5pPr marL="160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5pPr>
      <a:lvl6pPr marL="19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6pPr>
      <a:lvl7pPr marL="22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7pPr>
      <a:lvl8pPr marL="25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8pPr>
      <a:lvl9pPr marL="28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4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Relationship Id="rId9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Relationship Id="rId9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D05676-7BD3-DD4E-BAD9-BA8E73A38A5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Interested in Interest rates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DB4B019-335E-364F-BC36-A15567586BC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Make it work for you, or be its slave. There’s no in between</a:t>
            </a:r>
          </a:p>
        </p:txBody>
      </p:sp>
    </p:spTree>
    <p:extLst>
      <p:ext uri="{BB962C8B-B14F-4D97-AF65-F5344CB8AC3E}">
        <p14:creationId xmlns:p14="http://schemas.microsoft.com/office/powerpoint/2010/main" val="15653300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C3ECD9-ECD0-7B4A-97BE-33B01DF0E7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Are Introductory Rates?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9E80684-9BE6-9346-8414-3D8FAB0938CC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One the previous slide, some credit cards offer special rates for a short amount of time</a:t>
            </a:r>
          </a:p>
          <a:p>
            <a:r>
              <a:rPr lang="en-US" dirty="0"/>
              <a:t>Once that time span lapses, a much higher interest rate (15.24% to 24.24% for this card) comes into play</a:t>
            </a:r>
          </a:p>
          <a:p>
            <a:r>
              <a:rPr lang="en-US" dirty="0"/>
              <a:t>Beware: these cards tend to charge you the interest you saved if you don’t manage to pay off the card before the interest rates kick in </a:t>
            </a:r>
          </a:p>
          <a:p>
            <a:r>
              <a:rPr lang="en-US" dirty="0"/>
              <a:t>Also, the interest rate depends on your credit score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6AE4735F-7CDA-704E-A0C5-4C594F21BADD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186318" y="2088896"/>
            <a:ext cx="3988813" cy="2587338"/>
          </a:xfr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3E7AB56F-9EFD-B840-80C1-1F993201D49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86008" y="3475442"/>
            <a:ext cx="3178245" cy="1669246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2977028D-CF61-004F-8169-60927531BE3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58480" y="5574341"/>
            <a:ext cx="7033520" cy="9768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70648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4180E1-C935-7946-8A57-3C5B603315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Interest can be a long game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ABD0D46-833E-C14B-BD7E-123DF82A4051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 dirty="0"/>
          </a:p>
          <a:p>
            <a:r>
              <a:rPr lang="en-US" dirty="0"/>
              <a:t>When you buy a house, it’s going to rack up a lot of interest</a:t>
            </a:r>
          </a:p>
          <a:p>
            <a:r>
              <a:rPr lang="en-US" dirty="0"/>
              <a:t>In this case, a $100,000 mortgage will cost you an addition $93,256 by the time you pay it off in 30 years</a:t>
            </a:r>
          </a:p>
          <a:p>
            <a:r>
              <a:rPr lang="en-US" dirty="0"/>
              <a:t>This is when a good credit score comes into play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17E7A1E9-9890-C349-864F-A8B29E77A575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494834" y="107089"/>
            <a:ext cx="4983803" cy="6586332"/>
          </a:xfrm>
        </p:spPr>
      </p:pic>
    </p:spTree>
    <p:extLst>
      <p:ext uri="{BB962C8B-B14F-4D97-AF65-F5344CB8AC3E}">
        <p14:creationId xmlns:p14="http://schemas.microsoft.com/office/powerpoint/2010/main" val="315977656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4E2205-BAC3-9149-B9E4-6AB05DB7E7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if your score isn’t great?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E0BAF62C-7877-5E4D-A2DD-8EEE06C22614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6923626" y="317206"/>
            <a:ext cx="4837114" cy="6460345"/>
          </a:xfrm>
        </p:spPr>
      </p:pic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40B67C1-24F1-324F-8BC0-B5F1D6A5726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79838" y="2365107"/>
            <a:ext cx="5422392" cy="3633047"/>
          </a:xfrm>
        </p:spPr>
        <p:txBody>
          <a:bodyPr/>
          <a:lstStyle/>
          <a:p>
            <a:r>
              <a:rPr lang="en-US" dirty="0"/>
              <a:t>The same exact loan, but with 7% interest instead of 5% interest</a:t>
            </a:r>
          </a:p>
          <a:p>
            <a:r>
              <a:rPr lang="en-US" dirty="0"/>
              <a:t>The interest paid is $139,509, which is about $40,000 more dollars.</a:t>
            </a:r>
          </a:p>
          <a:p>
            <a:r>
              <a:rPr lang="en-US" dirty="0"/>
              <a:t>The monthly payment is $665 instead of $537</a:t>
            </a:r>
          </a:p>
          <a:p>
            <a:r>
              <a:rPr lang="en-US" dirty="0"/>
              <a:t>What interest rate you get is heavily influenced by your credit score</a:t>
            </a:r>
          </a:p>
        </p:txBody>
      </p:sp>
    </p:spTree>
    <p:extLst>
      <p:ext uri="{BB962C8B-B14F-4D97-AF65-F5344CB8AC3E}">
        <p14:creationId xmlns:p14="http://schemas.microsoft.com/office/powerpoint/2010/main" val="227046274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59CD1B-C859-5A45-9380-075BDB6AD0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to help yourself with interest problems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727B0DD-0202-8C49-ADA5-A446391FB59E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Check the interest rates on your credit cards and switch to cards with lower rates</a:t>
            </a:r>
          </a:p>
          <a:p>
            <a:r>
              <a:rPr lang="en-US" dirty="0"/>
              <a:t>Maintain a high credit score (another session about this later)</a:t>
            </a:r>
          </a:p>
          <a:p>
            <a:r>
              <a:rPr lang="en-US" dirty="0"/>
              <a:t>Shop around banks, dealerships, and other lending offices to see which ones offer better rates</a:t>
            </a:r>
          </a:p>
          <a:p>
            <a:r>
              <a:rPr lang="en-US" dirty="0"/>
              <a:t>Work with payoff calculators to determine how length of time and different rates affect your payments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2F55CAEB-2BCA-244A-8793-D4C3E4A99C0B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188075" y="2291475"/>
            <a:ext cx="5422900" cy="3505362"/>
          </a:xfrm>
        </p:spPr>
      </p:pic>
    </p:spTree>
    <p:extLst>
      <p:ext uri="{BB962C8B-B14F-4D97-AF65-F5344CB8AC3E}">
        <p14:creationId xmlns:p14="http://schemas.microsoft.com/office/powerpoint/2010/main" val="361459563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093CFF-1337-1248-82E1-0559A942AA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Few words from J. Reuben Clark </a:t>
            </a:r>
            <a:r>
              <a:rPr lang="en-US" dirty="0" err="1"/>
              <a:t>jr.</a:t>
            </a:r>
            <a:r>
              <a:rPr lang="en-US" dirty="0"/>
              <a:t>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088DEED-939F-BF42-BB2F-DE391CEE9C4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Interest never sleeps nor sickens nor dies; it never goes to the hospital; it works on Sundays and holidays; it never takes a vacation; it never visits nor travels . . . it has no love, no sympathy; it is as hard and soulless as a granite cliff. Once in debt, interest is your companion every minute of the day and night; you cannot shun it or slip away from it; you cannot dismiss it; it yields neither to entreaties, demands nor orders; and whenever you get in its way or cross its course or fail to meet its demands, it crushes you.”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728289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63CF47-6D20-D244-8EF7-CB6892C97E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Understanding interest is key in being financially successful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1474C33-5BE5-8445-86C7-4E5F5BC11E13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There are many hidden pitfalls in dealing with interest</a:t>
            </a:r>
          </a:p>
          <a:p>
            <a:r>
              <a:rPr lang="en-US" dirty="0"/>
              <a:t>Compound interest is a really big deal</a:t>
            </a:r>
          </a:p>
          <a:p>
            <a:r>
              <a:rPr lang="en-US" dirty="0"/>
              <a:t>Know how to read your bills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05FE2597-BD7A-D144-912B-4E89026AF2C6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096001" y="2228002"/>
            <a:ext cx="5479350" cy="3633047"/>
          </a:xfrm>
        </p:spPr>
      </p:pic>
    </p:spTree>
    <p:extLst>
      <p:ext uri="{BB962C8B-B14F-4D97-AF65-F5344CB8AC3E}">
        <p14:creationId xmlns:p14="http://schemas.microsoft.com/office/powerpoint/2010/main" val="79118274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635C0E-A23B-8C45-A455-A1999BD490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Ok, what exactly is interest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56C91A7A-B508-054D-8848-BD2C10CBC7C5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730183" y="2228002"/>
            <a:ext cx="4853494" cy="4440431"/>
          </a:xfrm>
        </p:spPr>
      </p:pic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F539FE1-D5CE-2744-9687-CE70AC73767D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/>
              <a:t>Interest is a fee associated with borrowing money. In exchange for getting the money immediately, you, the borrower, agree to pay them more money until the debt is repaid. </a:t>
            </a:r>
          </a:p>
          <a:p>
            <a:r>
              <a:rPr lang="en-US" dirty="0"/>
              <a:t>When borrowing large amounts, you can pay for things like a house twice the original value in interest fees alone</a:t>
            </a:r>
          </a:p>
          <a:p>
            <a:r>
              <a:rPr lang="en-US" dirty="0"/>
              <a:t>Yes, some banks give you interest for your savings accounts, but these rates are so grossly low, they aren’t worth planning on</a:t>
            </a:r>
          </a:p>
        </p:txBody>
      </p:sp>
    </p:spTree>
    <p:extLst>
      <p:ext uri="{BB962C8B-B14F-4D97-AF65-F5344CB8AC3E}">
        <p14:creationId xmlns:p14="http://schemas.microsoft.com/office/powerpoint/2010/main" val="121869845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0F87DB-909B-A843-B645-0EAB730D04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Interest Rates have a huge impact in how much they raise your payments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5F230556-E03F-8647-AA25-F87D5F9EED14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581025" y="2927819"/>
            <a:ext cx="5422900" cy="2232675"/>
          </a:xfrm>
        </p:spPr>
      </p:pic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F4B9C69-2CCB-D54B-9BB3-01E4E7773011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/>
              <a:t>These amounts all originate from the amount of $5,000</a:t>
            </a:r>
          </a:p>
          <a:p>
            <a:r>
              <a:rPr lang="en-US" dirty="0"/>
              <a:t>The amount of interest and the length of time were altered to show that you can end up paying a lot more</a:t>
            </a:r>
          </a:p>
          <a:p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11ECE0D-BB13-BF43-9B16-B999E6C05150}"/>
              </a:ext>
            </a:extLst>
          </p:cNvPr>
          <p:cNvSpPr txBox="1"/>
          <p:nvPr/>
        </p:nvSpPr>
        <p:spPr>
          <a:xfrm>
            <a:off x="1595336" y="5019472"/>
            <a:ext cx="34630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From </a:t>
            </a:r>
            <a:r>
              <a:rPr lang="en-US" dirty="0" err="1"/>
              <a:t>rediff.com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142267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8FB485-8E41-1541-8566-292A223726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little simpler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D7FE418-ACF3-A84B-AE1A-661F8D10AC5A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Raising the interest rates will raise your payments</a:t>
            </a:r>
          </a:p>
          <a:p>
            <a:r>
              <a:rPr lang="en-US" dirty="0"/>
              <a:t>Whenever you’re paying towards something, lower interest rates are better</a:t>
            </a:r>
          </a:p>
          <a:p>
            <a:r>
              <a:rPr lang="en-US" dirty="0"/>
              <a:t>Whenever someone is giving you money, higher interest rates are better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50921B12-2335-ED45-9E88-13EBFC8D5B6F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188075" y="3493475"/>
            <a:ext cx="5422900" cy="1101362"/>
          </a:xfrm>
        </p:spPr>
      </p:pic>
    </p:spTree>
    <p:extLst>
      <p:ext uri="{BB962C8B-B14F-4D97-AF65-F5344CB8AC3E}">
        <p14:creationId xmlns:p14="http://schemas.microsoft.com/office/powerpoint/2010/main" val="349641579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4E45BB-95B4-EF4D-A226-398F46FCC9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Compound interest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E39A42D-1B78-1245-BBD0-D3BBE698086B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The interest adds to the previous amount + the interest it gained</a:t>
            </a:r>
          </a:p>
          <a:p>
            <a:r>
              <a:rPr lang="en-US" dirty="0"/>
              <a:t>In the space of 3 month, compound interest turned this bill from 30% interest to 33% interest. That doesn’t look like a lot, but that’s an additional $3,000 towards a $100,000 bill</a:t>
            </a:r>
          </a:p>
          <a:p>
            <a:r>
              <a:rPr lang="en-US" dirty="0"/>
              <a:t>Also, it continues to compound month after month until the amount is paid off</a:t>
            </a:r>
            <a:br>
              <a:rPr lang="en-US" dirty="0"/>
            </a:br>
            <a:endParaRPr lang="en-US" dirty="0"/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5AE31547-5FF8-4149-AB91-82FFA70E89EB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188075" y="3688913"/>
            <a:ext cx="5422900" cy="710486"/>
          </a:xfrm>
        </p:spPr>
      </p:pic>
    </p:spTree>
    <p:extLst>
      <p:ext uri="{BB962C8B-B14F-4D97-AF65-F5344CB8AC3E}">
        <p14:creationId xmlns:p14="http://schemas.microsoft.com/office/powerpoint/2010/main" val="141216700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A53DCB-FA1F-4D44-9D08-0E976165AC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Not all cards and loans carry the same interest rates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D8A5C78-0DEA-1444-8642-5783EEEE1C0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1283" y="1918916"/>
            <a:ext cx="3378200" cy="22225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EC7D9BB4-67EC-B640-8772-1B92D5BAB4F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49869" y="3352509"/>
            <a:ext cx="3565322" cy="989833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195B32F6-E845-784F-8177-5D20CFAB9FD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16926" y="1980909"/>
            <a:ext cx="3450810" cy="2160507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7B99DC30-EB93-A04F-9642-E0F6927DE63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75826" y="3181700"/>
            <a:ext cx="3884407" cy="1160642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D1E9569D-950B-404C-85D1-1891C226CDA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24433" y="4394200"/>
            <a:ext cx="3771900" cy="2463800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1A021499-7118-EC49-BC48-4C9AB172301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69227" y="5673041"/>
            <a:ext cx="5860511" cy="991276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735E08DC-158D-2E4C-8DFC-4727B2594F34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874618" y="4342342"/>
            <a:ext cx="3695700" cy="2374900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DF361F4B-B560-C746-AB06-19BD7343005A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156826" y="5598373"/>
            <a:ext cx="3708400" cy="952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935691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324760-71B3-C548-9CC8-7AB8FF741B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Some offer some sweet deals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5B3DC7A-1C0C-F64F-9D46-78901AC71D8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2224" y="1924591"/>
            <a:ext cx="2908300" cy="18415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8E22CA62-2D52-9747-BCCC-CF2B0EE4BE5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99119" y="2524463"/>
            <a:ext cx="3098800" cy="15367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DE91BC21-020B-6F4F-8020-0CDFC1537A9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41680" y="2147516"/>
            <a:ext cx="2806700" cy="17653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84CD107A-1B7D-7C4C-B66F-096FF184B74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771589" y="2670242"/>
            <a:ext cx="2971800" cy="182880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6DD6748A-5FE1-F648-82FE-9D57B769E2B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42224" y="4261391"/>
            <a:ext cx="2844800" cy="173990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A0ABAA10-56C0-124C-B75F-C0BC2A9BAB2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535947" y="5131341"/>
            <a:ext cx="3073400" cy="1536700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59B233E3-3E6C-E54B-8184-BE5BAD08362D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006290" y="4499042"/>
            <a:ext cx="2844800" cy="1714500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A50DDF22-0C3D-AF41-89F0-AD84024CF52E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992758" y="4690623"/>
            <a:ext cx="3035300" cy="1854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8700796"/>
      </p:ext>
    </p:extLst>
  </p:cSld>
  <p:clrMapOvr>
    <a:masterClrMapping/>
  </p:clrMapOvr>
</p:sld>
</file>

<file path=ppt/theme/theme1.xml><?xml version="1.0" encoding="utf-8"?>
<a:theme xmlns:a="http://schemas.openxmlformats.org/drawingml/2006/main" name="Dividend">
  <a:themeElements>
    <a:clrScheme name="Dividend">
      <a:dk1>
        <a:sysClr val="windowText" lastClr="000000"/>
      </a:dk1>
      <a:lt1>
        <a:sysClr val="window" lastClr="FFFFFF"/>
      </a:lt1>
      <a:dk2>
        <a:srgbClr val="3D3D3D"/>
      </a:dk2>
      <a:lt2>
        <a:srgbClr val="EBEBEB"/>
      </a:lt2>
      <a:accent1>
        <a:srgbClr val="366658"/>
      </a:accent1>
      <a:accent2>
        <a:srgbClr val="8CB64A"/>
      </a:accent2>
      <a:accent3>
        <a:srgbClr val="88D5A9"/>
      </a:accent3>
      <a:accent4>
        <a:srgbClr val="969FA7"/>
      </a:accent4>
      <a:accent5>
        <a:srgbClr val="E8A844"/>
      </a:accent5>
      <a:accent6>
        <a:srgbClr val="A1561F"/>
      </a:accent6>
      <a:hlink>
        <a:srgbClr val="828282"/>
      </a:hlink>
      <a:folHlink>
        <a:srgbClr val="A5A5A5"/>
      </a:folHlink>
    </a:clrScheme>
    <a:fontScheme name="Dividend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Dividend">
      <a:fillStyleLst>
        <a:solidFill>
          <a:schemeClr val="phClr"/>
        </a:solidFill>
        <a:gradFill rotWithShape="1">
          <a:gsLst>
            <a:gs pos="0">
              <a:schemeClr val="phClr">
                <a:tint val="68000"/>
                <a:alpha val="90000"/>
                <a:lumMod val="100000"/>
              </a:schemeClr>
            </a:gs>
            <a:gs pos="100000">
              <a:schemeClr val="phClr">
                <a:tint val="90000"/>
                <a:lumMod val="9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8000"/>
                <a:lumMod val="110000"/>
              </a:schemeClr>
            </a:gs>
            <a:gs pos="84000">
              <a:schemeClr val="phClr">
                <a:shade val="90000"/>
                <a:lumMod val="88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>
              <a:lumMod val="90000"/>
            </a:schemeClr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55000"/>
              </a:srgbClr>
            </a:outerShdw>
          </a:effectLst>
        </a:effectStyle>
        <a:effectStyle>
          <a:effectLst>
            <a:outerShdw blurRad="88900" dist="38100" dir="504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88000">
              <a:schemeClr val="phClr">
                <a:shade val="94000"/>
                <a:satMod val="110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8000"/>
                <a:satMod val="110000"/>
                <a:lumMod val="8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ividend" id="{9697A71B-4AB7-4A1A-BD5B-BB2D22835B57}" vid="{4BEC0EAF-CF86-4D49-B83B-56CC62D3CFF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{8A24123C-B2B9-1B44-A915-CCC4C58BCD88}tf10001123</Template>
  <TotalTime>128</TotalTime>
  <Words>694</Words>
  <Application>Microsoft Macintosh PowerPoint</Application>
  <PresentationFormat>Widescreen</PresentationFormat>
  <Paragraphs>46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6" baseType="lpstr">
      <vt:lpstr>Gill Sans MT</vt:lpstr>
      <vt:lpstr>Wingdings 2</vt:lpstr>
      <vt:lpstr>Dividend</vt:lpstr>
      <vt:lpstr>Interested in Interest rates</vt:lpstr>
      <vt:lpstr>A Few words from J. Reuben Clark jr. </vt:lpstr>
      <vt:lpstr>Understanding interest is key in being financially successful </vt:lpstr>
      <vt:lpstr>Ok, what exactly is interest</vt:lpstr>
      <vt:lpstr>Interest Rates have a huge impact in how much they raise your payments</vt:lpstr>
      <vt:lpstr>A little simpler</vt:lpstr>
      <vt:lpstr>Compound interest</vt:lpstr>
      <vt:lpstr>Not all cards and loans carry the same interest rates</vt:lpstr>
      <vt:lpstr>Some offer some sweet deals</vt:lpstr>
      <vt:lpstr>What Are Introductory Rates?</vt:lpstr>
      <vt:lpstr>Interest can be a long game</vt:lpstr>
      <vt:lpstr>What if your score isn’t great?</vt:lpstr>
      <vt:lpstr>How to help yourself with interest problems</vt:lpstr>
    </vt:vector>
  </TitlesOfParts>
  <Company/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Interested in Interest rates</dc:title>
  <dc:creator>Microsoft Office User</dc:creator>
  <cp:lastModifiedBy>Microsoft Office User</cp:lastModifiedBy>
  <cp:revision>14</cp:revision>
  <dcterms:created xsi:type="dcterms:W3CDTF">2019-07-30T15:25:45Z</dcterms:created>
  <dcterms:modified xsi:type="dcterms:W3CDTF">2019-07-30T17:52:49Z</dcterms:modified>
</cp:coreProperties>
</file>