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1" r:id="rId6"/>
    <p:sldId id="275" r:id="rId7"/>
    <p:sldId id="257" r:id="rId8"/>
    <p:sldId id="276" r:id="rId9"/>
    <p:sldId id="260" r:id="rId10"/>
    <p:sldId id="279" r:id="rId11"/>
    <p:sldId id="274" r:id="rId12"/>
    <p:sldId id="261" r:id="rId13"/>
    <p:sldId id="262" r:id="rId14"/>
    <p:sldId id="266" r:id="rId15"/>
    <p:sldId id="281" r:id="rId16"/>
    <p:sldId id="273" r:id="rId17"/>
    <p:sldId id="264" r:id="rId18"/>
    <p:sldId id="280" r:id="rId19"/>
    <p:sldId id="277" r:id="rId20"/>
    <p:sldId id="267" r:id="rId21"/>
    <p:sldId id="282" r:id="rId22"/>
    <p:sldId id="278" r:id="rId23"/>
    <p:sldId id="269" r:id="rId24"/>
    <p:sldId id="270" r:id="rId25"/>
    <p:sldId id="283"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3.xml"/><Relationship Id="rId7" Type="http://schemas.openxmlformats.org/officeDocument/2006/relationships/slide" Target="slide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8.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3.xml"/><Relationship Id="rId7" Type="http://schemas.openxmlformats.org/officeDocument/2006/relationships/slide" Target="slide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8.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3.xml"/><Relationship Id="rId7" Type="http://schemas.openxmlformats.org/officeDocument/2006/relationships/slide" Target="slide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8.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3.xml"/><Relationship Id="rId7" Type="http://schemas.openxmlformats.org/officeDocument/2006/relationships/slide" Target="slide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forms/d/e/1FAIpQLSeuD7hefcTUUiZGV9LS6XOGYEKClnEjwEo5ysFW4B6WILUhnw/viewform" TargetMode="External"/><Relationship Id="rId2" Type="http://schemas.openxmlformats.org/officeDocument/2006/relationships/hyperlink" Target="https://westliberty.edu/human-resources/" TargetMode="Externa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3.xml"/><Relationship Id="rId7" Type="http://schemas.openxmlformats.org/officeDocument/2006/relationships/slide" Target="slide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small" dirty="0" smtClean="0"/>
              <a:t>Hiring Process  </a:t>
            </a:r>
            <a:endParaRPr lang="en-US" cap="small" dirty="0"/>
          </a:p>
        </p:txBody>
      </p:sp>
      <p:sp>
        <p:nvSpPr>
          <p:cNvPr id="3" name="Subtitle 2"/>
          <p:cNvSpPr>
            <a:spLocks noGrp="1"/>
          </p:cNvSpPr>
          <p:nvPr>
            <p:ph type="subTitle" idx="1"/>
          </p:nvPr>
        </p:nvSpPr>
        <p:spPr/>
        <p:txBody>
          <a:bodyPr/>
          <a:lstStyle/>
          <a:p>
            <a:r>
              <a:rPr lang="en-US" cap="small" dirty="0" smtClean="0">
                <a:solidFill>
                  <a:schemeClr val="tx2"/>
                </a:solidFill>
              </a:rPr>
              <a:t>Staff</a:t>
            </a:r>
            <a:r>
              <a:rPr lang="en-US" cap="small" dirty="0" smtClean="0">
                <a:solidFill>
                  <a:schemeClr val="tx2"/>
                </a:solidFill>
              </a:rPr>
              <a:t> </a:t>
            </a:r>
            <a:r>
              <a:rPr lang="en-US" cap="small" dirty="0" smtClean="0">
                <a:solidFill>
                  <a:schemeClr val="tx2"/>
                </a:solidFill>
              </a:rPr>
              <a:t>Hiring </a:t>
            </a:r>
            <a:endParaRPr lang="en-US" cap="small" dirty="0">
              <a:solidFill>
                <a:schemeClr val="tx2"/>
              </a:solidFill>
            </a:endParaRPr>
          </a:p>
        </p:txBody>
      </p:sp>
    </p:spTree>
    <p:extLst>
      <p:ext uri="{BB962C8B-B14F-4D97-AF65-F5344CB8AC3E}">
        <p14:creationId xmlns:p14="http://schemas.microsoft.com/office/powerpoint/2010/main" val="248567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Best Practices and Training</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Search Committee Chair determines committee needs in regards to training and coordinates with HR accordingly. </a:t>
            </a:r>
          </a:p>
          <a:p>
            <a:pPr lvl="1">
              <a:buFont typeface="Wingdings" panose="05000000000000000000" pitchFamily="2" charset="2"/>
              <a:buChar char="v"/>
            </a:pPr>
            <a:r>
              <a:rPr lang="en-US" dirty="0" smtClean="0"/>
              <a:t>CUPA Guide</a:t>
            </a:r>
          </a:p>
          <a:p>
            <a:pPr lvl="1">
              <a:buFont typeface="Wingdings" panose="05000000000000000000" pitchFamily="2" charset="2"/>
              <a:buChar char="v"/>
            </a:pPr>
            <a:r>
              <a:rPr lang="en-US" dirty="0" smtClean="0"/>
              <a:t>Policy 11</a:t>
            </a:r>
          </a:p>
          <a:p>
            <a:pPr lvl="1">
              <a:buFont typeface="Wingdings" panose="05000000000000000000" pitchFamily="2" charset="2"/>
              <a:buChar char="v"/>
            </a:pPr>
            <a:r>
              <a:rPr lang="en-US" dirty="0" smtClean="0"/>
              <a:t>Power Point Training</a:t>
            </a:r>
          </a:p>
          <a:p>
            <a:pPr lvl="1">
              <a:buFont typeface="Wingdings" panose="05000000000000000000" pitchFamily="2" charset="2"/>
              <a:buChar char="v"/>
            </a:pPr>
            <a:r>
              <a:rPr lang="en-US" dirty="0" smtClean="0"/>
              <a:t>SME Review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622" y="1270000"/>
            <a:ext cx="9144000" cy="6858000"/>
          </a:xfrm>
          <a:prstGeom prst="rect">
            <a:avLst/>
          </a:prstGeom>
        </p:spPr>
      </p:pic>
    </p:spTree>
    <p:extLst>
      <p:ext uri="{BB962C8B-B14F-4D97-AF65-F5344CB8AC3E}">
        <p14:creationId xmlns:p14="http://schemas.microsoft.com/office/powerpoint/2010/main" val="28368386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Committee Collaboration</a:t>
            </a:r>
            <a:endParaRPr lang="en-US" dirty="0">
              <a:solidFill>
                <a:schemeClr val="tx1"/>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2071" y="1643436"/>
            <a:ext cx="5197739" cy="3898304"/>
          </a:xfrm>
        </p:spPr>
      </p:pic>
      <p:sp>
        <p:nvSpPr>
          <p:cNvPr id="3" name="Content Placeholder 2"/>
          <p:cNvSpPr>
            <a:spLocks noGrp="1"/>
          </p:cNvSpPr>
          <p:nvPr>
            <p:ph sz="half" idx="2"/>
          </p:nvPr>
        </p:nvSpPr>
        <p:spPr>
          <a:xfrm>
            <a:off x="3739243" y="1643436"/>
            <a:ext cx="5861331" cy="4724707"/>
          </a:xfrm>
        </p:spPr>
        <p:txBody>
          <a:bodyPr/>
          <a:lstStyle/>
          <a:p>
            <a:r>
              <a:rPr lang="en-US" sz="2000" dirty="0"/>
              <a:t>Committee Chair will set up a committee meeting and collaborate with committee members on the following:</a:t>
            </a:r>
          </a:p>
          <a:p>
            <a:pPr lvl="1">
              <a:buFont typeface="Wingdings" panose="05000000000000000000" pitchFamily="2" charset="2"/>
              <a:buChar char="v"/>
            </a:pPr>
            <a:r>
              <a:rPr lang="en-US" sz="1800" dirty="0"/>
              <a:t>Criteria for reviewing candidate pool</a:t>
            </a:r>
          </a:p>
          <a:p>
            <a:pPr lvl="1">
              <a:buFont typeface="Wingdings" panose="05000000000000000000" pitchFamily="2" charset="2"/>
              <a:buChar char="v"/>
            </a:pPr>
            <a:r>
              <a:rPr lang="en-US" sz="1800" dirty="0"/>
              <a:t>Creating a list of interview questions that are job specific and HR compliant and submitting to HR</a:t>
            </a:r>
          </a:p>
          <a:p>
            <a:pPr lvl="1">
              <a:buFont typeface="Wingdings" panose="05000000000000000000" pitchFamily="2" charset="2"/>
              <a:buChar char="v"/>
            </a:pPr>
            <a:r>
              <a:rPr lang="en-US" sz="1800" dirty="0"/>
              <a:t>Correlates schedules to determine availability for interviews as well as specific days, times, and locations</a:t>
            </a:r>
          </a:p>
          <a:p>
            <a:endParaRPr lang="en-US" dirty="0"/>
          </a:p>
        </p:txBody>
      </p:sp>
    </p:spTree>
    <p:extLst>
      <p:ext uri="{BB962C8B-B14F-4D97-AF65-F5344CB8AC3E}">
        <p14:creationId xmlns:p14="http://schemas.microsoft.com/office/powerpoint/2010/main" val="35737476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cap="small" dirty="0" smtClean="0"/>
              <a:t>The Hiring Process Roadmap </a:t>
            </a:r>
            <a:endParaRPr lang="en-US" cap="small" dirty="0"/>
          </a:p>
        </p:txBody>
      </p:sp>
      <p:pic>
        <p:nvPicPr>
          <p:cNvPr id="7" name="Picture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2379" t="27631" r="3086" b="14105"/>
          <a:stretch/>
        </p:blipFill>
        <p:spPr>
          <a:xfrm>
            <a:off x="819665" y="2590800"/>
            <a:ext cx="8454337" cy="2930978"/>
          </a:xfrm>
        </p:spPr>
      </p:pic>
      <p:sp>
        <p:nvSpPr>
          <p:cNvPr id="13" name="Text Placeholder 4"/>
          <p:cNvSpPr txBox="1">
            <a:spLocks/>
          </p:cNvSpPr>
          <p:nvPr/>
        </p:nvSpPr>
        <p:spPr>
          <a:xfrm>
            <a:off x="606168" y="1270000"/>
            <a:ext cx="8596668" cy="860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The responsibilities for Hiring </a:t>
            </a:r>
            <a:r>
              <a:rPr lang="en-US" dirty="0" smtClean="0"/>
              <a:t>Managers </a:t>
            </a:r>
            <a:r>
              <a:rPr lang="en-US" dirty="0" smtClean="0"/>
              <a:t>can be broken down into five simple phases!</a:t>
            </a:r>
            <a:endParaRPr lang="en-US" dirty="0"/>
          </a:p>
        </p:txBody>
      </p:sp>
      <p:pic>
        <p:nvPicPr>
          <p:cNvPr id="2" name="Picture 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916" y="3101043"/>
            <a:ext cx="84363" cy="102581"/>
          </a:xfrm>
          <a:prstGeom prst="rect">
            <a:avLst/>
          </a:prstGeom>
        </p:spPr>
      </p:pic>
      <p:pic>
        <p:nvPicPr>
          <p:cNvPr id="6" name="Picture 5">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723" y="3473878"/>
            <a:ext cx="84363" cy="102581"/>
          </a:xfrm>
          <a:prstGeom prst="rect">
            <a:avLst/>
          </a:prstGeom>
        </p:spPr>
      </p:pic>
      <p:pic>
        <p:nvPicPr>
          <p:cNvPr id="8" name="Picture 7">
            <a:hlinkClick r:id="rId6"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833" y="3101043"/>
            <a:ext cx="84363" cy="102581"/>
          </a:xfrm>
          <a:prstGeom prst="rect">
            <a:avLst/>
          </a:prstGeom>
        </p:spPr>
      </p:pic>
      <p:pic>
        <p:nvPicPr>
          <p:cNvPr id="9" name="Picture 8">
            <a:hlinkClick r:id="rId7"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476" y="3525168"/>
            <a:ext cx="84363" cy="102581"/>
          </a:xfrm>
          <a:prstGeom prst="rect">
            <a:avLst/>
          </a:prstGeom>
        </p:spPr>
      </p:pic>
      <p:pic>
        <p:nvPicPr>
          <p:cNvPr id="11" name="Picture 10">
            <a:hlinkClick r:id="rId8"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750" y="3101042"/>
            <a:ext cx="84363" cy="102581"/>
          </a:xfrm>
          <a:prstGeom prst="rect">
            <a:avLst/>
          </a:prstGeom>
        </p:spPr>
      </p:pic>
    </p:spTree>
    <p:extLst>
      <p:ext uri="{BB962C8B-B14F-4D97-AF65-F5344CB8AC3E}">
        <p14:creationId xmlns:p14="http://schemas.microsoft.com/office/powerpoint/2010/main" val="35847561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5" y="609600"/>
            <a:ext cx="6735836" cy="3403600"/>
          </a:xfrm>
        </p:spPr>
        <p:txBody>
          <a:bodyPr/>
          <a:lstStyle/>
          <a:p>
            <a:r>
              <a:rPr lang="en-US" cap="small" dirty="0" smtClean="0"/>
              <a:t>Phase 3:</a:t>
            </a:r>
            <a:br>
              <a:rPr lang="en-US" cap="small" dirty="0" smtClean="0"/>
            </a:br>
            <a:r>
              <a:rPr lang="en-US" cap="small" dirty="0" smtClean="0"/>
              <a:t>Reviewing &amp; Rating Candidates</a:t>
            </a:r>
            <a:endParaRPr lang="en-US" cap="smal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357" y="1871661"/>
            <a:ext cx="7301592" cy="5476195"/>
          </a:xfrm>
          <a:prstGeom prst="rect">
            <a:avLst/>
          </a:prstGeom>
        </p:spPr>
      </p:pic>
    </p:spTree>
    <p:extLst>
      <p:ext uri="{BB962C8B-B14F-4D97-AF65-F5344CB8AC3E}">
        <p14:creationId xmlns:p14="http://schemas.microsoft.com/office/powerpoint/2010/main" val="2097465218"/>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Candidate Review</a:t>
            </a:r>
            <a:endParaRPr lang="en-US" dirty="0">
              <a:solidFill>
                <a:schemeClr val="tx1"/>
              </a:solidFill>
            </a:endParaRPr>
          </a:p>
        </p:txBody>
      </p:sp>
      <p:sp>
        <p:nvSpPr>
          <p:cNvPr id="5" name="Content Placeholder 4"/>
          <p:cNvSpPr>
            <a:spLocks noGrp="1"/>
          </p:cNvSpPr>
          <p:nvPr>
            <p:ph sz="half" idx="1"/>
          </p:nvPr>
        </p:nvSpPr>
        <p:spPr>
          <a:xfrm>
            <a:off x="677334" y="1285050"/>
            <a:ext cx="8768745" cy="3880772"/>
          </a:xfrm>
        </p:spPr>
        <p:txBody>
          <a:bodyPr>
            <a:normAutofit/>
          </a:bodyPr>
          <a:lstStyle/>
          <a:p>
            <a:r>
              <a:rPr lang="en-US" sz="1600" dirty="0" smtClean="0"/>
              <a:t>Committee members (collaborators) review, rate, and comment on each candidate and determine if he or she meets the requirements set forth in the job description. </a:t>
            </a:r>
          </a:p>
          <a:p>
            <a:r>
              <a:rPr lang="en-US" sz="1600" dirty="0" smtClean="0"/>
              <a:t>As a group, the committee members determine which candidates will proceed to the interview process</a:t>
            </a:r>
            <a:endParaRPr lang="en-US" sz="1600" dirty="0"/>
          </a:p>
        </p:txBody>
      </p:sp>
      <p:pic>
        <p:nvPicPr>
          <p:cNvPr id="2" name="Content Placeholder 1"/>
          <p:cNvPicPr>
            <a:picLocks noGrp="1" noChangeAspect="1"/>
          </p:cNvPicPr>
          <p:nvPr>
            <p:ph sz="half" idx="2"/>
          </p:nvPr>
        </p:nvPicPr>
        <p:blipFill>
          <a:blip r:embed="rId2"/>
          <a:stretch>
            <a:fillRect/>
          </a:stretch>
        </p:blipFill>
        <p:spPr>
          <a:xfrm>
            <a:off x="1509229" y="2605850"/>
            <a:ext cx="7459042" cy="3794950"/>
          </a:xfrm>
          <a:prstGeom prst="roundRect">
            <a:avLst>
              <a:gd name="adj" fmla="val 4167"/>
            </a:avLst>
          </a:prstGeom>
          <a:solidFill>
            <a:srgbClr val="FFFFFF"/>
          </a:solidFill>
          <a:ln w="7620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673103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cap="small" dirty="0" smtClean="0"/>
              <a:t>The Hiring Process Roadmap </a:t>
            </a:r>
            <a:endParaRPr lang="en-US" cap="small" dirty="0"/>
          </a:p>
        </p:txBody>
      </p:sp>
      <p:pic>
        <p:nvPicPr>
          <p:cNvPr id="7" name="Picture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2379" t="27631" r="3086" b="14105"/>
          <a:stretch/>
        </p:blipFill>
        <p:spPr>
          <a:xfrm>
            <a:off x="819665" y="2590800"/>
            <a:ext cx="8454337" cy="2930978"/>
          </a:xfrm>
        </p:spPr>
      </p:pic>
      <p:sp>
        <p:nvSpPr>
          <p:cNvPr id="13" name="Text Placeholder 4"/>
          <p:cNvSpPr txBox="1">
            <a:spLocks/>
          </p:cNvSpPr>
          <p:nvPr/>
        </p:nvSpPr>
        <p:spPr>
          <a:xfrm>
            <a:off x="606168" y="1270000"/>
            <a:ext cx="8596668" cy="860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The responsibilities for Hiring </a:t>
            </a:r>
            <a:r>
              <a:rPr lang="en-US" dirty="0" smtClean="0"/>
              <a:t>Managers </a:t>
            </a:r>
            <a:r>
              <a:rPr lang="en-US" dirty="0" smtClean="0"/>
              <a:t>can be broken down into five simple phases!</a:t>
            </a:r>
            <a:endParaRPr lang="en-US" dirty="0"/>
          </a:p>
        </p:txBody>
      </p:sp>
      <p:pic>
        <p:nvPicPr>
          <p:cNvPr id="2" name="Picture 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916" y="3101043"/>
            <a:ext cx="84363" cy="102581"/>
          </a:xfrm>
          <a:prstGeom prst="rect">
            <a:avLst/>
          </a:prstGeom>
        </p:spPr>
      </p:pic>
      <p:pic>
        <p:nvPicPr>
          <p:cNvPr id="6" name="Picture 5">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723" y="3473878"/>
            <a:ext cx="84363" cy="102581"/>
          </a:xfrm>
          <a:prstGeom prst="rect">
            <a:avLst/>
          </a:prstGeom>
        </p:spPr>
      </p:pic>
      <p:pic>
        <p:nvPicPr>
          <p:cNvPr id="8" name="Picture 7">
            <a:hlinkClick r:id="rId6"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833" y="3101043"/>
            <a:ext cx="84363" cy="102581"/>
          </a:xfrm>
          <a:prstGeom prst="rect">
            <a:avLst/>
          </a:prstGeom>
        </p:spPr>
      </p:pic>
      <p:pic>
        <p:nvPicPr>
          <p:cNvPr id="9" name="Picture 8">
            <a:hlinkClick r:id="rId7"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476" y="3525168"/>
            <a:ext cx="84363" cy="102581"/>
          </a:xfrm>
          <a:prstGeom prst="rect">
            <a:avLst/>
          </a:prstGeom>
        </p:spPr>
      </p:pic>
      <p:pic>
        <p:nvPicPr>
          <p:cNvPr id="11" name="Picture 10">
            <a:hlinkClick r:id="rId8"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750" y="3101042"/>
            <a:ext cx="84363" cy="102581"/>
          </a:xfrm>
          <a:prstGeom prst="rect">
            <a:avLst/>
          </a:prstGeom>
        </p:spPr>
      </p:pic>
    </p:spTree>
    <p:extLst>
      <p:ext uri="{BB962C8B-B14F-4D97-AF65-F5344CB8AC3E}">
        <p14:creationId xmlns:p14="http://schemas.microsoft.com/office/powerpoint/2010/main" val="4289906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cap="small" dirty="0" smtClean="0"/>
              <a:t>Phase 4:</a:t>
            </a:r>
            <a:br>
              <a:rPr lang="en-US" cap="small" dirty="0" smtClean="0"/>
            </a:br>
            <a:r>
              <a:rPr lang="en-US" cap="small" dirty="0" smtClean="0"/>
              <a:t>Candidate Interviewing &amp; Assessment</a:t>
            </a:r>
            <a:endParaRPr lang="en-US" cap="small"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03" y="1045029"/>
            <a:ext cx="9144000" cy="6858000"/>
          </a:xfrm>
          <a:prstGeom prst="rect">
            <a:avLst/>
          </a:prstGeom>
        </p:spPr>
      </p:pic>
    </p:spTree>
    <p:extLst>
      <p:ext uri="{BB962C8B-B14F-4D97-AF65-F5344CB8AC3E}">
        <p14:creationId xmlns:p14="http://schemas.microsoft.com/office/powerpoint/2010/main" val="4013570570"/>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Interview Preparation</a:t>
            </a:r>
            <a:endParaRPr lang="en-US" dirty="0">
              <a:solidFill>
                <a:schemeClr val="tx1"/>
              </a:solidFill>
            </a:endParaRPr>
          </a:p>
        </p:txBody>
      </p:sp>
      <p:sp>
        <p:nvSpPr>
          <p:cNvPr id="5" name="Content Placeholder 4"/>
          <p:cNvSpPr>
            <a:spLocks noGrp="1"/>
          </p:cNvSpPr>
          <p:nvPr>
            <p:ph idx="1"/>
          </p:nvPr>
        </p:nvSpPr>
        <p:spPr>
          <a:xfrm>
            <a:off x="677334" y="1488613"/>
            <a:ext cx="8596668" cy="3880773"/>
          </a:xfrm>
        </p:spPr>
        <p:txBody>
          <a:bodyPr/>
          <a:lstStyle/>
          <a:p>
            <a:r>
              <a:rPr lang="en-US" dirty="0" smtClean="0"/>
              <a:t>The committee chair will contact selected candidates and schedule interviews accordingly</a:t>
            </a:r>
          </a:p>
          <a:p>
            <a:pPr lvl="1">
              <a:buFont typeface="Wingdings" panose="05000000000000000000" pitchFamily="2" charset="2"/>
              <a:buChar char="v"/>
            </a:pPr>
            <a:r>
              <a:rPr lang="en-US" dirty="0" smtClean="0"/>
              <a:t>A list of all names, dates, times, and location must be submitted to HR </a:t>
            </a:r>
          </a:p>
          <a:p>
            <a:r>
              <a:rPr lang="en-US" dirty="0" smtClean="0"/>
              <a:t>The committee chair is responsible for making sure the committee members have access to the material needed to properly assess candidates during interview process</a:t>
            </a:r>
          </a:p>
          <a:p>
            <a:pPr lvl="1">
              <a:buFont typeface="Wingdings" panose="05000000000000000000" pitchFamily="2" charset="2"/>
              <a:buChar char="v"/>
            </a:pPr>
            <a:endParaRPr lang="en-US" dirty="0" smtClean="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893" y="2196192"/>
            <a:ext cx="7130142" cy="5347607"/>
          </a:xfrm>
          <a:prstGeom prst="rect">
            <a:avLst/>
          </a:prstGeom>
        </p:spPr>
      </p:pic>
    </p:spTree>
    <p:extLst>
      <p:ext uri="{BB962C8B-B14F-4D97-AF65-F5344CB8AC3E}">
        <p14:creationId xmlns:p14="http://schemas.microsoft.com/office/powerpoint/2010/main" val="8322072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cap="small" dirty="0" smtClean="0"/>
              <a:t>The Hiring Process Roadmap </a:t>
            </a:r>
            <a:endParaRPr lang="en-US" cap="small" dirty="0"/>
          </a:p>
        </p:txBody>
      </p:sp>
      <p:pic>
        <p:nvPicPr>
          <p:cNvPr id="7" name="Picture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2379" t="27631" r="3086" b="14105"/>
          <a:stretch/>
        </p:blipFill>
        <p:spPr>
          <a:xfrm>
            <a:off x="819665" y="2590800"/>
            <a:ext cx="8454337" cy="2930978"/>
          </a:xfrm>
        </p:spPr>
      </p:pic>
      <p:sp>
        <p:nvSpPr>
          <p:cNvPr id="13" name="Text Placeholder 4"/>
          <p:cNvSpPr txBox="1">
            <a:spLocks/>
          </p:cNvSpPr>
          <p:nvPr/>
        </p:nvSpPr>
        <p:spPr>
          <a:xfrm>
            <a:off x="606168" y="1270000"/>
            <a:ext cx="8596668" cy="860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The responsibilities for Hiring </a:t>
            </a:r>
            <a:r>
              <a:rPr lang="en-US" dirty="0" smtClean="0"/>
              <a:t>Managers can </a:t>
            </a:r>
            <a:r>
              <a:rPr lang="en-US" dirty="0" smtClean="0"/>
              <a:t>be broken down into five simple phases!</a:t>
            </a:r>
            <a:endParaRPr lang="en-US" dirty="0"/>
          </a:p>
        </p:txBody>
      </p:sp>
      <p:pic>
        <p:nvPicPr>
          <p:cNvPr id="2" name="Picture 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916" y="3101043"/>
            <a:ext cx="84363" cy="102581"/>
          </a:xfrm>
          <a:prstGeom prst="rect">
            <a:avLst/>
          </a:prstGeom>
        </p:spPr>
      </p:pic>
      <p:pic>
        <p:nvPicPr>
          <p:cNvPr id="6" name="Picture 5">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723" y="3473878"/>
            <a:ext cx="84363" cy="102581"/>
          </a:xfrm>
          <a:prstGeom prst="rect">
            <a:avLst/>
          </a:prstGeom>
        </p:spPr>
      </p:pic>
      <p:pic>
        <p:nvPicPr>
          <p:cNvPr id="8" name="Picture 7">
            <a:hlinkClick r:id="rId6"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833" y="3101043"/>
            <a:ext cx="84363" cy="102581"/>
          </a:xfrm>
          <a:prstGeom prst="rect">
            <a:avLst/>
          </a:prstGeom>
        </p:spPr>
      </p:pic>
      <p:pic>
        <p:nvPicPr>
          <p:cNvPr id="9" name="Picture 8">
            <a:hlinkClick r:id="rId7"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476" y="3525168"/>
            <a:ext cx="84363" cy="102581"/>
          </a:xfrm>
          <a:prstGeom prst="rect">
            <a:avLst/>
          </a:prstGeom>
        </p:spPr>
      </p:pic>
      <p:pic>
        <p:nvPicPr>
          <p:cNvPr id="11" name="Picture 10">
            <a:hlinkClick r:id="rId8"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750" y="3101042"/>
            <a:ext cx="84363" cy="102581"/>
          </a:xfrm>
          <a:prstGeom prst="rect">
            <a:avLst/>
          </a:prstGeom>
        </p:spPr>
      </p:pic>
    </p:spTree>
    <p:extLst>
      <p:ext uri="{BB962C8B-B14F-4D97-AF65-F5344CB8AC3E}">
        <p14:creationId xmlns:p14="http://schemas.microsoft.com/office/powerpoint/2010/main" val="10453803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small" dirty="0" smtClean="0"/>
              <a:t>Phase </a:t>
            </a:r>
            <a:r>
              <a:rPr lang="en-US" cap="small" dirty="0"/>
              <a:t>5</a:t>
            </a:r>
            <a:r>
              <a:rPr lang="en-US" cap="small" dirty="0" smtClean="0"/>
              <a:t>:</a:t>
            </a:r>
            <a:br>
              <a:rPr lang="en-US" cap="small" dirty="0" smtClean="0"/>
            </a:br>
            <a:r>
              <a:rPr lang="en-US" cap="small" dirty="0" smtClean="0"/>
              <a:t>Candidate Selection &amp; Recommendation</a:t>
            </a:r>
            <a:endParaRPr lang="en-US" cap="small"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850" y="1085850"/>
            <a:ext cx="9144000" cy="6858000"/>
          </a:xfrm>
          <a:prstGeom prst="rect">
            <a:avLst/>
          </a:prstGeom>
        </p:spPr>
      </p:pic>
    </p:spTree>
    <p:extLst>
      <p:ext uri="{BB962C8B-B14F-4D97-AF65-F5344CB8AC3E}">
        <p14:creationId xmlns:p14="http://schemas.microsoft.com/office/powerpoint/2010/main" val="284549167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cap="small" dirty="0" smtClean="0"/>
              <a:t>The Hiring Process Roadmap </a:t>
            </a:r>
            <a:endParaRPr lang="en-US" cap="small" dirty="0"/>
          </a:p>
        </p:txBody>
      </p:sp>
      <p:pic>
        <p:nvPicPr>
          <p:cNvPr id="7" name="Picture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2379" t="27631" r="3086" b="14105"/>
          <a:stretch/>
        </p:blipFill>
        <p:spPr>
          <a:xfrm>
            <a:off x="819665" y="2590800"/>
            <a:ext cx="8454337" cy="2930978"/>
          </a:xfrm>
        </p:spPr>
      </p:pic>
      <p:sp>
        <p:nvSpPr>
          <p:cNvPr id="13" name="Text Placeholder 4"/>
          <p:cNvSpPr txBox="1">
            <a:spLocks/>
          </p:cNvSpPr>
          <p:nvPr/>
        </p:nvSpPr>
        <p:spPr>
          <a:xfrm>
            <a:off x="606168" y="1270000"/>
            <a:ext cx="8596668" cy="860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The responsibilities for Hiring </a:t>
            </a:r>
            <a:r>
              <a:rPr lang="en-US" dirty="0" smtClean="0"/>
              <a:t>Managers </a:t>
            </a:r>
            <a:r>
              <a:rPr lang="en-US" dirty="0" smtClean="0"/>
              <a:t>can be broken down into five simple phases!</a:t>
            </a:r>
            <a:endParaRPr lang="en-US" dirty="0"/>
          </a:p>
        </p:txBody>
      </p:sp>
      <p:pic>
        <p:nvPicPr>
          <p:cNvPr id="2" name="Picture 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916" y="3101043"/>
            <a:ext cx="84363" cy="102581"/>
          </a:xfrm>
          <a:prstGeom prst="rect">
            <a:avLst/>
          </a:prstGeom>
        </p:spPr>
      </p:pic>
      <p:pic>
        <p:nvPicPr>
          <p:cNvPr id="6" name="Picture 5">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723" y="3473878"/>
            <a:ext cx="84363" cy="102581"/>
          </a:xfrm>
          <a:prstGeom prst="rect">
            <a:avLst/>
          </a:prstGeom>
        </p:spPr>
      </p:pic>
      <p:pic>
        <p:nvPicPr>
          <p:cNvPr id="8" name="Picture 7">
            <a:hlinkClick r:id="rId6"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833" y="3101043"/>
            <a:ext cx="84363" cy="102581"/>
          </a:xfrm>
          <a:prstGeom prst="rect">
            <a:avLst/>
          </a:prstGeom>
        </p:spPr>
      </p:pic>
      <p:pic>
        <p:nvPicPr>
          <p:cNvPr id="9" name="Picture 8">
            <a:hlinkClick r:id="rId7"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476" y="3525168"/>
            <a:ext cx="84363" cy="102581"/>
          </a:xfrm>
          <a:prstGeom prst="rect">
            <a:avLst/>
          </a:prstGeom>
        </p:spPr>
      </p:pic>
      <p:pic>
        <p:nvPicPr>
          <p:cNvPr id="11" name="Picture 10">
            <a:hlinkClick r:id="rId8"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750" y="3101042"/>
            <a:ext cx="84363" cy="102581"/>
          </a:xfrm>
          <a:prstGeom prst="rect">
            <a:avLst/>
          </a:prstGeom>
        </p:spPr>
      </p:pic>
    </p:spTree>
    <p:extLst>
      <p:ext uri="{BB962C8B-B14F-4D97-AF65-F5344CB8AC3E}">
        <p14:creationId xmlns:p14="http://schemas.microsoft.com/office/powerpoint/2010/main" val="15597620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Memo to Hire </a:t>
            </a:r>
            <a:endParaRPr lang="en-US" dirty="0">
              <a:solidFill>
                <a:schemeClr val="tx1"/>
              </a:solidFill>
            </a:endParaRPr>
          </a:p>
        </p:txBody>
      </p:sp>
      <p:sp>
        <p:nvSpPr>
          <p:cNvPr id="5" name="Content Placeholder 4"/>
          <p:cNvSpPr>
            <a:spLocks noGrp="1"/>
          </p:cNvSpPr>
          <p:nvPr>
            <p:ph idx="1"/>
          </p:nvPr>
        </p:nvSpPr>
        <p:spPr>
          <a:xfrm>
            <a:off x="4975668" y="1687060"/>
            <a:ext cx="4417180" cy="3880773"/>
          </a:xfrm>
        </p:spPr>
        <p:txBody>
          <a:bodyPr>
            <a:normAutofit/>
          </a:bodyPr>
          <a:lstStyle/>
          <a:p>
            <a:r>
              <a:rPr lang="en-US" dirty="0" smtClean="0"/>
              <a:t>Committee Chair is responsible for making sure all interview documentation has been submitted to HR for the completion of the job file. </a:t>
            </a:r>
          </a:p>
          <a:p>
            <a:r>
              <a:rPr lang="en-US" dirty="0" smtClean="0"/>
              <a:t>Committee Chair selects candidate of choice and fills out the Memo to Hire Form. This can be found in the HR Generalist’s Notification of Posting email, Staff Hiring Guide, Staff Flowchart, or Human Resources page on the WLU website.</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453" y="50429"/>
            <a:ext cx="9538711" cy="7154033"/>
          </a:xfrm>
          <a:prstGeom prst="rect">
            <a:avLst/>
          </a:prstGeom>
        </p:spPr>
      </p:pic>
    </p:spTree>
    <p:extLst>
      <p:ext uri="{BB962C8B-B14F-4D97-AF65-F5344CB8AC3E}">
        <p14:creationId xmlns:p14="http://schemas.microsoft.com/office/powerpoint/2010/main" val="21537103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Approval and Verbal Offer </a:t>
            </a:r>
            <a:endParaRPr lang="en-US" dirty="0">
              <a:solidFill>
                <a:schemeClr val="tx1"/>
              </a:solidFill>
            </a:endParaRPr>
          </a:p>
        </p:txBody>
      </p:sp>
      <p:sp>
        <p:nvSpPr>
          <p:cNvPr id="3" name="Content Placeholder 2"/>
          <p:cNvSpPr>
            <a:spLocks noGrp="1"/>
          </p:cNvSpPr>
          <p:nvPr>
            <p:ph idx="1"/>
          </p:nvPr>
        </p:nvSpPr>
        <p:spPr>
          <a:xfrm>
            <a:off x="677333" y="1515610"/>
            <a:ext cx="4645781" cy="3880773"/>
          </a:xfrm>
        </p:spPr>
        <p:txBody>
          <a:bodyPr>
            <a:normAutofit/>
          </a:bodyPr>
          <a:lstStyle/>
          <a:p>
            <a:r>
              <a:rPr lang="en-US" sz="2000" dirty="0" smtClean="0"/>
              <a:t>Upon receiving the completed Memo to Hire Recommendation, the </a:t>
            </a:r>
            <a:r>
              <a:rPr lang="en-US" sz="2000" dirty="0" smtClean="0"/>
              <a:t>HR Generalist </a:t>
            </a:r>
            <a:r>
              <a:rPr lang="en-US" sz="2000" dirty="0" smtClean="0"/>
              <a:t>makes </a:t>
            </a:r>
            <a:r>
              <a:rPr lang="en-US" sz="2000" dirty="0" smtClean="0"/>
              <a:t>the verbal offer to the candidate and signifies the candidate’s acceptance or declination.</a:t>
            </a:r>
          </a:p>
          <a:p>
            <a:r>
              <a:rPr lang="en-US" sz="2000" dirty="0" smtClean="0"/>
              <a:t>HR will </a:t>
            </a:r>
            <a:r>
              <a:rPr lang="en-US" sz="2000" dirty="0" smtClean="0"/>
              <a:t>send out the Offer Letter and Onboard </a:t>
            </a:r>
            <a:r>
              <a:rPr lang="en-US" sz="2000" dirty="0" smtClean="0"/>
              <a:t>the new employee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016" y="1677307"/>
            <a:ext cx="7543799" cy="5657849"/>
          </a:xfrm>
          <a:prstGeom prst="rect">
            <a:avLst/>
          </a:prstGeom>
        </p:spPr>
      </p:pic>
    </p:spTree>
    <p:extLst>
      <p:ext uri="{BB962C8B-B14F-4D97-AF65-F5344CB8AC3E}">
        <p14:creationId xmlns:p14="http://schemas.microsoft.com/office/powerpoint/2010/main" val="50136787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614" y="-484893"/>
            <a:ext cx="8596668" cy="1826581"/>
          </a:xfrm>
        </p:spPr>
        <p:txBody>
          <a:bodyPr>
            <a:normAutofit/>
          </a:bodyPr>
          <a:lstStyle/>
          <a:p>
            <a:pPr algn="ctr"/>
            <a:r>
              <a:rPr lang="en-US" sz="5400" b="1" cap="small" dirty="0" smtClean="0"/>
              <a:t>Any Questions?</a:t>
            </a:r>
            <a:endParaRPr lang="en-US" sz="5400" b="1" cap="small"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8" y="1200150"/>
            <a:ext cx="10058400" cy="5657850"/>
          </a:xfrm>
          <a:prstGeom prst="rect">
            <a:avLst/>
          </a:prstGeom>
        </p:spPr>
      </p:pic>
    </p:spTree>
    <p:extLst>
      <p:ext uri="{BB962C8B-B14F-4D97-AF65-F5344CB8AC3E}">
        <p14:creationId xmlns:p14="http://schemas.microsoft.com/office/powerpoint/2010/main" val="32917582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2768600"/>
            <a:ext cx="8596668" cy="1320800"/>
          </a:xfrm>
        </p:spPr>
        <p:txBody>
          <a:bodyPr>
            <a:noAutofit/>
          </a:bodyPr>
          <a:lstStyle/>
          <a:p>
            <a:pPr algn="ctr"/>
            <a:r>
              <a:rPr lang="en-US" sz="8800" b="1" dirty="0" smtClean="0"/>
              <a:t>Thank You!</a:t>
            </a:r>
            <a:endParaRPr lang="en-US" sz="8800" b="1" dirty="0"/>
          </a:p>
        </p:txBody>
      </p:sp>
    </p:spTree>
    <p:extLst>
      <p:ext uri="{BB962C8B-B14F-4D97-AF65-F5344CB8AC3E}">
        <p14:creationId xmlns:p14="http://schemas.microsoft.com/office/powerpoint/2010/main" val="3481147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small" dirty="0" smtClean="0"/>
              <a:t>Phase 1:</a:t>
            </a:r>
            <a:br>
              <a:rPr lang="en-US" cap="small" dirty="0" smtClean="0"/>
            </a:br>
            <a:r>
              <a:rPr lang="en-US" cap="small" dirty="0" smtClean="0"/>
              <a:t>Creating &amp; Posting </a:t>
            </a:r>
            <a:endParaRPr lang="en-US" cap="smal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502229"/>
            <a:ext cx="10755088" cy="6049737"/>
          </a:xfrm>
          <a:prstGeom prst="rect">
            <a:avLst/>
          </a:prstGeom>
        </p:spPr>
      </p:pic>
    </p:spTree>
    <p:extLst>
      <p:ext uri="{BB962C8B-B14F-4D97-AF65-F5344CB8AC3E}">
        <p14:creationId xmlns:p14="http://schemas.microsoft.com/office/powerpoint/2010/main" val="9564984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solidFill>
                  <a:schemeClr val="tx1"/>
                </a:solidFill>
              </a:rPr>
              <a:t>Creation of Position Request </a:t>
            </a:r>
            <a:endParaRPr lang="en-US" cap="small" dirty="0">
              <a:solidFill>
                <a:schemeClr val="tx1"/>
              </a:solidFill>
            </a:endParaRPr>
          </a:p>
        </p:txBody>
      </p:sp>
      <p:sp>
        <p:nvSpPr>
          <p:cNvPr id="3" name="Content Placeholder 2"/>
          <p:cNvSpPr>
            <a:spLocks noGrp="1"/>
          </p:cNvSpPr>
          <p:nvPr>
            <p:ph sz="half" idx="1"/>
          </p:nvPr>
        </p:nvSpPr>
        <p:spPr>
          <a:xfrm>
            <a:off x="670485" y="1529434"/>
            <a:ext cx="3338179" cy="4136579"/>
          </a:xfrm>
        </p:spPr>
        <p:txBody>
          <a:bodyPr>
            <a:normAutofit/>
          </a:bodyPr>
          <a:lstStyle/>
          <a:p>
            <a:r>
              <a:rPr lang="en-US" dirty="0" smtClean="0"/>
              <a:t>Hiring Manager (Chair) requests the position by completing the Faculty &amp; Staff Employment Position Request located on the Human Resources website</a:t>
            </a:r>
          </a:p>
          <a:p>
            <a:pPr lvl="1">
              <a:buFont typeface="Wingdings" panose="05000000000000000000" pitchFamily="2" charset="2"/>
              <a:buChar char="v"/>
            </a:pPr>
            <a:r>
              <a:rPr lang="en-US" sz="1400" dirty="0"/>
              <a:t>Go to </a:t>
            </a:r>
            <a:r>
              <a:rPr lang="en-US" sz="1400" dirty="0" smtClean="0">
                <a:hlinkClick r:id="rId2"/>
              </a:rPr>
              <a:t>Human Resources </a:t>
            </a:r>
            <a:endParaRPr lang="en-US" sz="1400" dirty="0" smtClean="0"/>
          </a:p>
          <a:p>
            <a:pPr lvl="1">
              <a:buFont typeface="Wingdings" panose="05000000000000000000" pitchFamily="2" charset="2"/>
              <a:buChar char="v"/>
            </a:pPr>
            <a:r>
              <a:rPr lang="en-US" sz="1400" dirty="0" smtClean="0"/>
              <a:t>Under </a:t>
            </a:r>
            <a:r>
              <a:rPr lang="en-US" sz="1400" dirty="0"/>
              <a:t>J</a:t>
            </a:r>
            <a:r>
              <a:rPr lang="en-US" sz="1400" dirty="0" smtClean="0"/>
              <a:t>ob </a:t>
            </a:r>
            <a:r>
              <a:rPr lang="en-US" sz="1400" dirty="0"/>
              <a:t>O</a:t>
            </a:r>
            <a:r>
              <a:rPr lang="en-US" sz="1400" dirty="0" smtClean="0"/>
              <a:t>pportunities select Requisition and Hiring Information </a:t>
            </a:r>
          </a:p>
          <a:p>
            <a:pPr lvl="1">
              <a:buFont typeface="Wingdings" panose="05000000000000000000" pitchFamily="2" charset="2"/>
              <a:buChar char="v"/>
            </a:pPr>
            <a:r>
              <a:rPr lang="en-US" sz="1400" dirty="0" smtClean="0"/>
              <a:t>Under Position </a:t>
            </a:r>
            <a:r>
              <a:rPr lang="en-US" sz="1400" dirty="0"/>
              <a:t>Request select </a:t>
            </a:r>
            <a:r>
              <a:rPr lang="en-US" sz="1400" dirty="0" smtClean="0">
                <a:hlinkClick r:id="rId3"/>
              </a:rPr>
              <a:t>Faculty, Staff, and GA Employment</a:t>
            </a:r>
            <a:endParaRPr lang="en-US" dirty="0" smtClean="0"/>
          </a:p>
        </p:txBody>
      </p:sp>
      <p:pic>
        <p:nvPicPr>
          <p:cNvPr id="13" name="Content Placeholder 1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19174" y="1928509"/>
            <a:ext cx="4314801" cy="2667984"/>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softEdge rad="31750"/>
          </a:effectLst>
        </p:spPr>
      </p:pic>
    </p:spTree>
    <p:extLst>
      <p:ext uri="{BB962C8B-B14F-4D97-AF65-F5344CB8AC3E}">
        <p14:creationId xmlns:p14="http://schemas.microsoft.com/office/powerpoint/2010/main" val="1864761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89970" y="1953978"/>
            <a:ext cx="4184034" cy="3880773"/>
          </a:xfrm>
        </p:spPr>
        <p:txBody>
          <a:bodyPr/>
          <a:lstStyle/>
          <a:p>
            <a:r>
              <a:rPr lang="en-US" dirty="0"/>
              <a:t>Complete the information in sections 1-4 in the Google Form</a:t>
            </a:r>
          </a:p>
          <a:p>
            <a:pPr lvl="1">
              <a:buFont typeface="Wingdings" panose="05000000000000000000" pitchFamily="2" charset="2"/>
              <a:buChar char="v"/>
            </a:pPr>
            <a:r>
              <a:rPr lang="en-US" dirty="0"/>
              <a:t>Information provided must be accurate. If unsure on how to answer, please contact HR Generalist/Recruiter at extension 8029</a:t>
            </a:r>
          </a:p>
          <a:p>
            <a:endParaRPr lang="en-US" dirty="0"/>
          </a:p>
        </p:txBody>
      </p:sp>
      <p:sp>
        <p:nvSpPr>
          <p:cNvPr id="9" name="Title 1"/>
          <p:cNvSpPr>
            <a:spLocks noGrp="1"/>
          </p:cNvSpPr>
          <p:nvPr>
            <p:ph type="title"/>
          </p:nvPr>
        </p:nvSpPr>
        <p:spPr/>
        <p:txBody>
          <a:bodyPr/>
          <a:lstStyle/>
          <a:p>
            <a:r>
              <a:rPr lang="en-US" cap="small" dirty="0" smtClean="0">
                <a:solidFill>
                  <a:schemeClr val="tx1"/>
                </a:solidFill>
              </a:rPr>
              <a:t>Creation of Position Request </a:t>
            </a:r>
            <a:endParaRPr lang="en-US" cap="small" dirty="0">
              <a:solidFill>
                <a:schemeClr val="tx1"/>
              </a:solidFill>
            </a:endParaRPr>
          </a:p>
        </p:txBody>
      </p:sp>
      <p:pic>
        <p:nvPicPr>
          <p:cNvPr id="15" name="Content Placeholder 1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1811" y="1545658"/>
            <a:ext cx="3128348" cy="4697412"/>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softEdge rad="31750"/>
          </a:effectLst>
        </p:spPr>
      </p:pic>
    </p:spTree>
    <p:extLst>
      <p:ext uri="{BB962C8B-B14F-4D97-AF65-F5344CB8AC3E}">
        <p14:creationId xmlns:p14="http://schemas.microsoft.com/office/powerpoint/2010/main" val="4042305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tx1"/>
                </a:solidFill>
              </a:rPr>
              <a:t>Email Notification of Posting</a:t>
            </a:r>
            <a:endParaRPr lang="en-US" dirty="0">
              <a:solidFill>
                <a:schemeClr val="tx1"/>
              </a:solidFill>
            </a:endParaRPr>
          </a:p>
        </p:txBody>
      </p:sp>
      <p:sp>
        <p:nvSpPr>
          <p:cNvPr id="9" name="Content Placeholder 8"/>
          <p:cNvSpPr>
            <a:spLocks noGrp="1"/>
          </p:cNvSpPr>
          <p:nvPr>
            <p:ph sz="half" idx="1"/>
          </p:nvPr>
        </p:nvSpPr>
        <p:spPr>
          <a:xfrm>
            <a:off x="677334" y="1556431"/>
            <a:ext cx="6809316" cy="3880772"/>
          </a:xfrm>
        </p:spPr>
        <p:txBody>
          <a:bodyPr/>
          <a:lstStyle/>
          <a:p>
            <a:r>
              <a:rPr lang="en-US" dirty="0" smtClean="0"/>
              <a:t>HR sends an email notifying the Hiring Manager that the position has been posted to </a:t>
            </a:r>
            <a:r>
              <a:rPr lang="en-US" dirty="0" err="1" smtClean="0"/>
              <a:t>BambooHR</a:t>
            </a:r>
            <a:r>
              <a:rPr lang="en-US" dirty="0" smtClean="0"/>
              <a:t>.</a:t>
            </a:r>
          </a:p>
          <a:p>
            <a:r>
              <a:rPr lang="en-US" dirty="0" smtClean="0"/>
              <a:t>Contained in this email is step-by-step outline of the hiring process as well as training, policy, and interview analysis forms</a:t>
            </a:r>
          </a:p>
          <a:p>
            <a:pPr lvl="1"/>
            <a:endParaRPr lang="en-US" dirty="0" smtClean="0"/>
          </a:p>
          <a:p>
            <a:pPr marL="0" indent="0">
              <a:buNone/>
            </a:pPr>
            <a:endParaRPr lang="en-US"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04473" y="3556682"/>
            <a:ext cx="6540317" cy="2623682"/>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softEdge rad="31750"/>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08753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cap="small" dirty="0" smtClean="0"/>
              <a:t>The Hiring Process Roadmap </a:t>
            </a:r>
            <a:endParaRPr lang="en-US" cap="small" dirty="0"/>
          </a:p>
        </p:txBody>
      </p:sp>
      <p:pic>
        <p:nvPicPr>
          <p:cNvPr id="7" name="Picture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2379" t="27631" r="3086" b="14105"/>
          <a:stretch/>
        </p:blipFill>
        <p:spPr>
          <a:xfrm>
            <a:off x="819665" y="2590800"/>
            <a:ext cx="8454337" cy="2930978"/>
          </a:xfrm>
        </p:spPr>
      </p:pic>
      <p:sp>
        <p:nvSpPr>
          <p:cNvPr id="13" name="Text Placeholder 4"/>
          <p:cNvSpPr txBox="1">
            <a:spLocks/>
          </p:cNvSpPr>
          <p:nvPr/>
        </p:nvSpPr>
        <p:spPr>
          <a:xfrm>
            <a:off x="606168" y="1270000"/>
            <a:ext cx="8596668" cy="860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The responsibilities for Hiring </a:t>
            </a:r>
            <a:r>
              <a:rPr lang="en-US" dirty="0" smtClean="0"/>
              <a:t>Managers </a:t>
            </a:r>
            <a:r>
              <a:rPr lang="en-US" dirty="0" smtClean="0"/>
              <a:t>can be broken down into five simple phases!</a:t>
            </a:r>
            <a:endParaRPr lang="en-US" dirty="0"/>
          </a:p>
        </p:txBody>
      </p:sp>
      <p:pic>
        <p:nvPicPr>
          <p:cNvPr id="2" name="Picture 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916" y="3101043"/>
            <a:ext cx="84363" cy="102581"/>
          </a:xfrm>
          <a:prstGeom prst="rect">
            <a:avLst/>
          </a:prstGeom>
        </p:spPr>
      </p:pic>
      <p:pic>
        <p:nvPicPr>
          <p:cNvPr id="6" name="Picture 5">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723" y="3473878"/>
            <a:ext cx="84363" cy="102581"/>
          </a:xfrm>
          <a:prstGeom prst="rect">
            <a:avLst/>
          </a:prstGeom>
        </p:spPr>
      </p:pic>
      <p:pic>
        <p:nvPicPr>
          <p:cNvPr id="8" name="Picture 7">
            <a:hlinkClick r:id="rId6"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833" y="3101043"/>
            <a:ext cx="84363" cy="102581"/>
          </a:xfrm>
          <a:prstGeom prst="rect">
            <a:avLst/>
          </a:prstGeom>
        </p:spPr>
      </p:pic>
      <p:pic>
        <p:nvPicPr>
          <p:cNvPr id="9" name="Picture 8">
            <a:hlinkClick r:id="rId7"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476" y="3525168"/>
            <a:ext cx="84363" cy="102581"/>
          </a:xfrm>
          <a:prstGeom prst="rect">
            <a:avLst/>
          </a:prstGeom>
        </p:spPr>
      </p:pic>
      <p:pic>
        <p:nvPicPr>
          <p:cNvPr id="11" name="Picture 10">
            <a:hlinkClick r:id="rId8"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750" y="3101042"/>
            <a:ext cx="84363" cy="102581"/>
          </a:xfrm>
          <a:prstGeom prst="rect">
            <a:avLst/>
          </a:prstGeom>
        </p:spPr>
      </p:pic>
    </p:spTree>
    <p:extLst>
      <p:ext uri="{BB962C8B-B14F-4D97-AF65-F5344CB8AC3E}">
        <p14:creationId xmlns:p14="http://schemas.microsoft.com/office/powerpoint/2010/main" val="386318724"/>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6243" y="609600"/>
            <a:ext cx="6677760" cy="3403600"/>
          </a:xfrm>
        </p:spPr>
        <p:txBody>
          <a:bodyPr/>
          <a:lstStyle/>
          <a:p>
            <a:pPr algn="r"/>
            <a:r>
              <a:rPr lang="en-US" cap="small" dirty="0" smtClean="0"/>
              <a:t>Phase 2:</a:t>
            </a:r>
            <a:br>
              <a:rPr lang="en-US" cap="small" dirty="0" smtClean="0"/>
            </a:br>
            <a:r>
              <a:rPr lang="en-US" sz="4000" cap="small" dirty="0" smtClean="0"/>
              <a:t>Forming Search Committee</a:t>
            </a:r>
            <a:endParaRPr lang="en-US" sz="4000" cap="small"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965" y="1377044"/>
            <a:ext cx="9144000" cy="6858000"/>
          </a:xfrm>
          <a:prstGeom prst="rect">
            <a:avLst/>
          </a:prstGeom>
        </p:spPr>
      </p:pic>
    </p:spTree>
    <p:extLst>
      <p:ext uri="{BB962C8B-B14F-4D97-AF65-F5344CB8AC3E}">
        <p14:creationId xmlns:p14="http://schemas.microsoft.com/office/powerpoint/2010/main" val="2094078625"/>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Designation of Search Committee </a:t>
            </a:r>
            <a:endParaRPr lang="en-US" dirty="0">
              <a:solidFill>
                <a:schemeClr val="tx1"/>
              </a:solidFill>
            </a:endParaRPr>
          </a:p>
        </p:txBody>
      </p:sp>
      <p:sp>
        <p:nvSpPr>
          <p:cNvPr id="5" name="Content Placeholder 4"/>
          <p:cNvSpPr>
            <a:spLocks noGrp="1"/>
          </p:cNvSpPr>
          <p:nvPr>
            <p:ph idx="1"/>
          </p:nvPr>
        </p:nvSpPr>
        <p:spPr>
          <a:xfrm>
            <a:off x="4637314" y="1831514"/>
            <a:ext cx="4636687" cy="3880773"/>
          </a:xfrm>
        </p:spPr>
        <p:txBody>
          <a:bodyPr>
            <a:normAutofit lnSpcReduction="10000"/>
          </a:bodyPr>
          <a:lstStyle/>
          <a:p>
            <a:r>
              <a:rPr lang="en-US" dirty="0" smtClean="0"/>
              <a:t>The Hiring Manager determines if he or she will serve as the Search Committee Chair or appoint an individual in their place. </a:t>
            </a:r>
          </a:p>
          <a:p>
            <a:r>
              <a:rPr lang="en-US" dirty="0" smtClean="0"/>
              <a:t>The Search Committee Chair selects and invites a diverse pool of potential committee members to assist in the interview process and selection of candidate.</a:t>
            </a:r>
          </a:p>
          <a:p>
            <a:pPr lvl="1">
              <a:buFont typeface="Wingdings" panose="05000000000000000000" pitchFamily="2" charset="2"/>
              <a:buChar char="v"/>
            </a:pPr>
            <a:r>
              <a:rPr lang="en-US" dirty="0" smtClean="0"/>
              <a:t>Final selection should have a minimum of </a:t>
            </a:r>
            <a:r>
              <a:rPr lang="en-US" b="1" i="1" u="sng" cap="small" dirty="0" smtClean="0"/>
              <a:t>THREE</a:t>
            </a:r>
            <a:r>
              <a:rPr lang="en-US" dirty="0" smtClean="0"/>
              <a:t> members</a:t>
            </a:r>
          </a:p>
          <a:p>
            <a:r>
              <a:rPr lang="en-US" dirty="0" smtClean="0"/>
              <a:t>Once search committee has been formed, the committee chair will notify HR via email.</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214" y="990940"/>
            <a:ext cx="7415893" cy="5561920"/>
          </a:xfrm>
          <a:prstGeom prst="rect">
            <a:avLst/>
          </a:prstGeom>
        </p:spPr>
      </p:pic>
    </p:spTree>
    <p:extLst>
      <p:ext uri="{BB962C8B-B14F-4D97-AF65-F5344CB8AC3E}">
        <p14:creationId xmlns:p14="http://schemas.microsoft.com/office/powerpoint/2010/main" val="7419760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47F600818936478F7F2AD4859D494A" ma:contentTypeVersion="13" ma:contentTypeDescription="Create a new document." ma:contentTypeScope="" ma:versionID="8d7a9f42143fee0e5ce33ab6e2ed7764">
  <xsd:schema xmlns:xsd="http://www.w3.org/2001/XMLSchema" xmlns:xs="http://www.w3.org/2001/XMLSchema" xmlns:p="http://schemas.microsoft.com/office/2006/metadata/properties" xmlns:ns3="7d26c0d4-9bdf-4326-9c58-55032426afcc" xmlns:ns4="1926b0db-2f30-4551-9fcc-bc33cb2a82ef" targetNamespace="http://schemas.microsoft.com/office/2006/metadata/properties" ma:root="true" ma:fieldsID="64c44027551ed32d18dfaa4b430d54ba" ns3:_="" ns4:_="">
    <xsd:import namespace="7d26c0d4-9bdf-4326-9c58-55032426afcc"/>
    <xsd:import namespace="1926b0db-2f30-4551-9fcc-bc33cb2a82e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26c0d4-9bdf-4326-9c58-55032426af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26b0db-2f30-4551-9fcc-bc33cb2a82e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37AEEF-219E-4E53-AC17-463729F484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26c0d4-9bdf-4326-9c58-55032426afcc"/>
    <ds:schemaRef ds:uri="1926b0db-2f30-4551-9fcc-bc33cb2a82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5E8C2A-1352-4044-B217-3C01E81A4F58}">
  <ds:schemaRefs>
    <ds:schemaRef ds:uri="http://schemas.microsoft.com/sharepoint/v3/contenttype/forms"/>
  </ds:schemaRefs>
</ds:datastoreItem>
</file>

<file path=customXml/itemProps3.xml><?xml version="1.0" encoding="utf-8"?>
<ds:datastoreItem xmlns:ds="http://schemas.openxmlformats.org/officeDocument/2006/customXml" ds:itemID="{BC94F8D1-95BB-41EF-8EB1-82A550A5533C}">
  <ds:schemaRefs>
    <ds:schemaRef ds:uri="http://www.w3.org/XML/1998/namespace"/>
    <ds:schemaRef ds:uri="http://schemas.microsoft.com/office/2006/metadata/properties"/>
    <ds:schemaRef ds:uri="1926b0db-2f30-4551-9fcc-bc33cb2a82ef"/>
    <ds:schemaRef ds:uri="http://purl.org/dc/dcmitype/"/>
    <ds:schemaRef ds:uri="http://schemas.microsoft.com/office/2006/documentManagement/types"/>
    <ds:schemaRef ds:uri="http://purl.org/dc/elements/1.1/"/>
    <ds:schemaRef ds:uri="7d26c0d4-9bdf-4326-9c58-55032426afcc"/>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624</TotalTime>
  <Words>621</Words>
  <Application>Microsoft Office PowerPoint</Application>
  <PresentationFormat>Widescreen</PresentationFormat>
  <Paragraphs>59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Garamond</vt:lpstr>
      <vt:lpstr>Trebuchet MS</vt:lpstr>
      <vt:lpstr>Wingdings</vt:lpstr>
      <vt:lpstr>Wingdings 3</vt:lpstr>
      <vt:lpstr>Facet</vt:lpstr>
      <vt:lpstr>Hiring Process  </vt:lpstr>
      <vt:lpstr>The Hiring Process Roadmap </vt:lpstr>
      <vt:lpstr>Phase 1: Creating &amp; Posting </vt:lpstr>
      <vt:lpstr>Creation of Position Request </vt:lpstr>
      <vt:lpstr>Creation of Position Request </vt:lpstr>
      <vt:lpstr>Email Notification of Posting</vt:lpstr>
      <vt:lpstr>The Hiring Process Roadmap </vt:lpstr>
      <vt:lpstr>Phase 2: Forming Search Committee</vt:lpstr>
      <vt:lpstr>Designation of Search Committee </vt:lpstr>
      <vt:lpstr>Best Practices and Training</vt:lpstr>
      <vt:lpstr>Committee Collaboration</vt:lpstr>
      <vt:lpstr>The Hiring Process Roadmap </vt:lpstr>
      <vt:lpstr>Phase 3: Reviewing &amp; Rating Candidates</vt:lpstr>
      <vt:lpstr>Candidate Review</vt:lpstr>
      <vt:lpstr>The Hiring Process Roadmap </vt:lpstr>
      <vt:lpstr>Phase 4: Candidate Interviewing &amp; Assessment</vt:lpstr>
      <vt:lpstr>Interview Preparation</vt:lpstr>
      <vt:lpstr>The Hiring Process Roadmap </vt:lpstr>
      <vt:lpstr>Phase 5: Candidate Selection &amp; Recommendation</vt:lpstr>
      <vt:lpstr>Memo to Hire </vt:lpstr>
      <vt:lpstr>Approval and Verbal Offer </vt:lpstr>
      <vt:lpstr>Any Questions?</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Hiring Process</dc:title>
  <dc:creator>Emily D'Aquila</dc:creator>
  <cp:lastModifiedBy>WLU HR</cp:lastModifiedBy>
  <cp:revision>44</cp:revision>
  <dcterms:created xsi:type="dcterms:W3CDTF">2022-08-16T15:34:04Z</dcterms:created>
  <dcterms:modified xsi:type="dcterms:W3CDTF">2022-08-23T19:31:48Z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0x010100C847F600818936478F7F2AD4859D494A</vt:lpwstr>
  </property>
</Properties>
</file>