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1" r:id="rId6"/>
    <p:sldId id="275" r:id="rId7"/>
    <p:sldId id="257" r:id="rId8"/>
    <p:sldId id="276" r:id="rId9"/>
    <p:sldId id="260" r:id="rId10"/>
    <p:sldId id="279" r:id="rId11"/>
    <p:sldId id="274" r:id="rId12"/>
    <p:sldId id="261" r:id="rId13"/>
    <p:sldId id="262" r:id="rId14"/>
    <p:sldId id="266" r:id="rId15"/>
    <p:sldId id="281" r:id="rId16"/>
    <p:sldId id="273" r:id="rId17"/>
    <p:sldId id="264" r:id="rId18"/>
    <p:sldId id="280" r:id="rId19"/>
    <p:sldId id="277" r:id="rId20"/>
    <p:sldId id="267" r:id="rId21"/>
    <p:sldId id="282" r:id="rId22"/>
    <p:sldId id="278" r:id="rId23"/>
    <p:sldId id="269" r:id="rId24"/>
    <p:sldId id="270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D7hefcTUUiZGV9LS6XOGYEKClnEjwEo5ysFW4B6WILUhnw/viewform" TargetMode="External"/><Relationship Id="rId2" Type="http://schemas.openxmlformats.org/officeDocument/2006/relationships/hyperlink" Target="https://westliberty.edu/human-resourc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Hiring Process  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chemeClr val="tx2"/>
                </a:solidFill>
              </a:rPr>
              <a:t>Faculty &amp; Adjunct Hiring </a:t>
            </a:r>
            <a:endParaRPr lang="en-US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22" y="12700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Best Practices and 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Committee Chair determines committee needs in regards to training and coordinates with HR accordingly.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CUPA Guide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Policy 11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Power Point Training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BambooHR</a:t>
            </a:r>
            <a:r>
              <a:rPr lang="en-US" dirty="0" smtClean="0"/>
              <a:t> Training, </a:t>
            </a:r>
            <a:r>
              <a:rPr lang="en-US" dirty="0"/>
              <a:t>F</a:t>
            </a:r>
            <a:r>
              <a:rPr lang="en-US" dirty="0" smtClean="0"/>
              <a:t>lowchart,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&amp; Hiring Guide Links</a:t>
            </a:r>
          </a:p>
        </p:txBody>
      </p:sp>
    </p:spTree>
    <p:extLst>
      <p:ext uri="{BB962C8B-B14F-4D97-AF65-F5344CB8AC3E}">
        <p14:creationId xmlns:p14="http://schemas.microsoft.com/office/powerpoint/2010/main" val="28368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Committee Collaboration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71" y="1643436"/>
            <a:ext cx="5197739" cy="389830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9243" y="1643436"/>
            <a:ext cx="5861331" cy="4724707"/>
          </a:xfrm>
        </p:spPr>
        <p:txBody>
          <a:bodyPr/>
          <a:lstStyle/>
          <a:p>
            <a:r>
              <a:rPr lang="en-US" sz="2000" dirty="0"/>
              <a:t>Committee Chair will set up a committee meeting and collaborate with committee members on the following: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Criteria for reviewing candidate pool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Creating a list of interview questions that are job specific and HR compliant and submitting to HR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Correlates schedules to determine availability for interviews as well as specific days, times, and locations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Hiring Process Roadmap </a:t>
            </a:r>
            <a:endParaRPr lang="en-US" cap="smal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7631" r="3086" b="14105"/>
          <a:stretch/>
        </p:blipFill>
        <p:spPr>
          <a:xfrm>
            <a:off x="819665" y="2590800"/>
            <a:ext cx="8454337" cy="2930978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6168" y="1270000"/>
            <a:ext cx="8596668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responsibilities for Hiring Managers and Deans can be broken down into five simple phases!</a:t>
            </a:r>
            <a:endParaRPr lang="en-US" dirty="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3101043"/>
            <a:ext cx="84363" cy="10258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3" y="3473878"/>
            <a:ext cx="84363" cy="10258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3" y="3101043"/>
            <a:ext cx="84363" cy="10258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6" y="3525168"/>
            <a:ext cx="84363" cy="10258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0" y="3101042"/>
            <a:ext cx="84363" cy="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6735836" cy="3403600"/>
          </a:xfrm>
        </p:spPr>
        <p:txBody>
          <a:bodyPr/>
          <a:lstStyle/>
          <a:p>
            <a:r>
              <a:rPr lang="en-US" cap="small" dirty="0" smtClean="0"/>
              <a:t>Phase 3:</a:t>
            </a:r>
            <a:br>
              <a:rPr lang="en-US" cap="small" dirty="0" smtClean="0"/>
            </a:br>
            <a:r>
              <a:rPr lang="en-US" cap="small" dirty="0" smtClean="0"/>
              <a:t>Reviewing &amp; Rating Candidates</a:t>
            </a:r>
            <a:endParaRPr lang="en-US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7" y="1871661"/>
            <a:ext cx="7301592" cy="54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Candidate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285050"/>
            <a:ext cx="8768745" cy="38807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Committee members (collaborators) review, rate, and comment on each candidate and determine if he or she meets the requirements set forth in the job description. </a:t>
            </a:r>
          </a:p>
          <a:p>
            <a:r>
              <a:rPr lang="en-US" sz="1600" dirty="0" smtClean="0"/>
              <a:t>As a group, the committee members determine which candidates will proceed to the interview process</a:t>
            </a:r>
            <a:endParaRPr lang="en-US" sz="1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9229" y="2605850"/>
            <a:ext cx="7459042" cy="3794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73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Hiring Process Roadmap </a:t>
            </a:r>
            <a:endParaRPr lang="en-US" cap="smal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7631" r="3086" b="14105"/>
          <a:stretch/>
        </p:blipFill>
        <p:spPr>
          <a:xfrm>
            <a:off x="819665" y="2590800"/>
            <a:ext cx="8454337" cy="2930978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6168" y="1270000"/>
            <a:ext cx="8596668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responsibilities for Hiring Managers and Deans can be broken down into five simple phases!</a:t>
            </a:r>
            <a:endParaRPr lang="en-US" dirty="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3101043"/>
            <a:ext cx="84363" cy="10258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3" y="3473878"/>
            <a:ext cx="84363" cy="10258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3" y="3101043"/>
            <a:ext cx="84363" cy="10258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6" y="3525168"/>
            <a:ext cx="84363" cy="10258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0" y="3101042"/>
            <a:ext cx="84363" cy="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small" dirty="0" smtClean="0"/>
              <a:t>Phase 4:</a:t>
            </a:r>
            <a:br>
              <a:rPr lang="en-US" cap="small" dirty="0" smtClean="0"/>
            </a:br>
            <a:r>
              <a:rPr lang="en-US" cap="small" dirty="0" smtClean="0"/>
              <a:t>Candidate Interviewing &amp; Assessment</a:t>
            </a:r>
            <a:endParaRPr lang="en-US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" y="104502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Interview Preparation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 smtClean="0"/>
              <a:t>The committee chair will contact selected candidates and schedule interviews accordingly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 list of all names, dates, times, and location must be submitted to HR </a:t>
            </a:r>
          </a:p>
          <a:p>
            <a:r>
              <a:rPr lang="en-US" dirty="0" smtClean="0"/>
              <a:t>The committee chair is responsible for making sure the committee members have access to the material needed to properly assess candidates during interview process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3" y="2196192"/>
            <a:ext cx="7130142" cy="53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Hiring Process Roadmap </a:t>
            </a:r>
            <a:endParaRPr lang="en-US" cap="smal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7631" r="3086" b="14105"/>
          <a:stretch/>
        </p:blipFill>
        <p:spPr>
          <a:xfrm>
            <a:off x="819665" y="2590800"/>
            <a:ext cx="8454337" cy="2930978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6168" y="1270000"/>
            <a:ext cx="8596668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responsibilities for Hiring Managers and Deans can be broken down into five simple phases!</a:t>
            </a:r>
            <a:endParaRPr lang="en-US" dirty="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3101043"/>
            <a:ext cx="84363" cy="10258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3" y="3473878"/>
            <a:ext cx="84363" cy="10258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3" y="3101043"/>
            <a:ext cx="84363" cy="10258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6" y="3525168"/>
            <a:ext cx="84363" cy="10258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0" y="3101042"/>
            <a:ext cx="84363" cy="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Phase </a:t>
            </a:r>
            <a:r>
              <a:rPr lang="en-US" cap="small" dirty="0"/>
              <a:t>5</a:t>
            </a:r>
            <a:r>
              <a:rPr lang="en-US" cap="small" dirty="0" smtClean="0"/>
              <a:t>:</a:t>
            </a:r>
            <a:br>
              <a:rPr lang="en-US" cap="small" dirty="0" smtClean="0"/>
            </a:br>
            <a:r>
              <a:rPr lang="en-US" cap="small" dirty="0" smtClean="0"/>
              <a:t>Candidate Selection &amp; Recommendation</a:t>
            </a:r>
            <a:endParaRPr lang="en-US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0858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Hiring Process Roadmap </a:t>
            </a:r>
            <a:endParaRPr lang="en-US" cap="smal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7631" r="3086" b="14105"/>
          <a:stretch/>
        </p:blipFill>
        <p:spPr>
          <a:xfrm>
            <a:off x="819665" y="2590800"/>
            <a:ext cx="8454337" cy="2930978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6168" y="1270000"/>
            <a:ext cx="8596668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responsibilities for Hiring Managers and Deans can be broken down into five simple phases!</a:t>
            </a:r>
            <a:endParaRPr lang="en-US" dirty="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3101043"/>
            <a:ext cx="84363" cy="10258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3" y="3473878"/>
            <a:ext cx="84363" cy="10258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3" y="3101043"/>
            <a:ext cx="84363" cy="10258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6" y="3525168"/>
            <a:ext cx="84363" cy="10258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0" y="3101042"/>
            <a:ext cx="84363" cy="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159" y="922565"/>
            <a:ext cx="7019483" cy="52646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Letters of Recommendation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5668" y="1687060"/>
            <a:ext cx="4417180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Committee Chair is responsible for making sure all interview documentation has been submitted to HR for the completion of the job file. </a:t>
            </a:r>
          </a:p>
          <a:p>
            <a:r>
              <a:rPr lang="en-US" dirty="0" smtClean="0"/>
              <a:t>Committee Chair selects candidate of choice and writes a letter of  recommendation to the Dean (he or she also notifies the Administrative Assistant to the Provost and HR Generalist/Recruiter as well) </a:t>
            </a:r>
          </a:p>
          <a:p>
            <a:r>
              <a:rPr lang="en-US" dirty="0" smtClean="0"/>
              <a:t>Dean reviews Hiring Manager’s letter of recommendation, and upon approval, drafts his or her own letter of recommendation to be forwarded to the Provost’s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Approval and Verbal Offer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5610"/>
            <a:ext cx="4645781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Upon receiving the completed Memo to Hire Recommendation, the Dean makes the verbal offer to the candidate and signifies the candidate’s acceptance or declination.</a:t>
            </a:r>
          </a:p>
          <a:p>
            <a:r>
              <a:rPr lang="en-US" sz="2000" dirty="0" smtClean="0"/>
              <a:t>HR will Onboard the new employee and initiate the Notice of Appointment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6" y="1677307"/>
            <a:ext cx="7543799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614" y="-484893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 smtClean="0"/>
              <a:t>Any Questions?</a:t>
            </a:r>
            <a:endParaRPr lang="en-US" sz="5400" b="1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96" y="248658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Thank You!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81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Phase 1:</a:t>
            </a:r>
            <a:br>
              <a:rPr lang="en-US" cap="small" dirty="0" smtClean="0"/>
            </a:br>
            <a:r>
              <a:rPr lang="en-US" cap="small" dirty="0" smtClean="0"/>
              <a:t>Creating &amp; Posting </a:t>
            </a:r>
            <a:endParaRPr lang="en-US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502229"/>
            <a:ext cx="10755088" cy="60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chemeClr val="tx1"/>
                </a:solidFill>
              </a:rPr>
              <a:t>Creation of Position Request </a:t>
            </a:r>
            <a:endParaRPr lang="en-US" cap="smal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485" y="1529434"/>
            <a:ext cx="3338179" cy="4136579"/>
          </a:xfrm>
        </p:spPr>
        <p:txBody>
          <a:bodyPr>
            <a:normAutofit/>
          </a:bodyPr>
          <a:lstStyle/>
          <a:p>
            <a:r>
              <a:rPr lang="en-US" dirty="0" smtClean="0"/>
              <a:t>Hiring Manager (Chair) requests the position by completing the Faculty &amp; Staff Employment Position Request located on the Human Resources website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/>
              <a:t>Go to </a:t>
            </a:r>
            <a:r>
              <a:rPr lang="en-US" sz="1400" dirty="0" smtClean="0">
                <a:hlinkClick r:id="rId2"/>
              </a:rPr>
              <a:t>Human Resources 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Under </a:t>
            </a:r>
            <a:r>
              <a:rPr lang="en-US" sz="1400" dirty="0"/>
              <a:t>J</a:t>
            </a:r>
            <a:r>
              <a:rPr lang="en-US" sz="1400" dirty="0" smtClean="0"/>
              <a:t>ob </a:t>
            </a:r>
            <a:r>
              <a:rPr lang="en-US" sz="1400" dirty="0"/>
              <a:t>O</a:t>
            </a:r>
            <a:r>
              <a:rPr lang="en-US" sz="1400" dirty="0" smtClean="0"/>
              <a:t>pportunities select Requisition and Hiring Information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Under Position </a:t>
            </a:r>
            <a:r>
              <a:rPr lang="en-US" sz="1400" dirty="0"/>
              <a:t>Request select </a:t>
            </a:r>
            <a:r>
              <a:rPr lang="en-US" sz="1400" dirty="0" smtClean="0">
                <a:hlinkClick r:id="rId3"/>
              </a:rPr>
              <a:t>Faculty, Staff, and GA Employment</a:t>
            </a:r>
            <a:endParaRPr lang="en-US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4" y="1928509"/>
            <a:ext cx="4314801" cy="266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64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953978"/>
            <a:ext cx="4184034" cy="3880773"/>
          </a:xfrm>
        </p:spPr>
        <p:txBody>
          <a:bodyPr/>
          <a:lstStyle/>
          <a:p>
            <a:r>
              <a:rPr lang="en-US" dirty="0"/>
              <a:t>Complete the information in sections 1-4 in the Google Form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Information provided must be accurate. If unsure on how to answer, please contact HR Generalist/Recruiter at extension 8029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chemeClr val="tx1"/>
                </a:solidFill>
              </a:rPr>
              <a:t>Creation of Position Request </a:t>
            </a:r>
            <a:endParaRPr lang="en-US" cap="small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11" y="1545658"/>
            <a:ext cx="3128348" cy="4697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423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Email Notification of Posting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77334" y="1556431"/>
            <a:ext cx="6809316" cy="3880772"/>
          </a:xfrm>
        </p:spPr>
        <p:txBody>
          <a:bodyPr/>
          <a:lstStyle/>
          <a:p>
            <a:r>
              <a:rPr lang="en-US" dirty="0" smtClean="0"/>
              <a:t>HR sends an email notifying the Hiring Manager that the position has been posted to </a:t>
            </a:r>
            <a:r>
              <a:rPr lang="en-US" dirty="0" err="1" smtClean="0"/>
              <a:t>BambooHR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Contained in this email is step-by-step outline of the hiring process as well as training, policy, and interview analysis forms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73" y="3556682"/>
            <a:ext cx="6540317" cy="2623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8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Hiring Process Roadmap </a:t>
            </a:r>
            <a:endParaRPr lang="en-US" cap="smal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7631" r="3086" b="14105"/>
          <a:stretch/>
        </p:blipFill>
        <p:spPr>
          <a:xfrm>
            <a:off x="819665" y="2590800"/>
            <a:ext cx="8454337" cy="2930978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6168" y="1270000"/>
            <a:ext cx="8596668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responsibilities for Hiring Managers and Deans can be broken down into five simple phases!</a:t>
            </a:r>
            <a:endParaRPr lang="en-US" dirty="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3101043"/>
            <a:ext cx="84363" cy="10258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3" y="3473878"/>
            <a:ext cx="84363" cy="10258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3" y="3101043"/>
            <a:ext cx="84363" cy="10258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6" y="3525168"/>
            <a:ext cx="84363" cy="10258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0" y="3101042"/>
            <a:ext cx="84363" cy="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6243" y="609600"/>
            <a:ext cx="6677760" cy="3403600"/>
          </a:xfrm>
        </p:spPr>
        <p:txBody>
          <a:bodyPr/>
          <a:lstStyle/>
          <a:p>
            <a:pPr algn="r"/>
            <a:r>
              <a:rPr lang="en-US" cap="small" dirty="0" smtClean="0"/>
              <a:t>Phase 2:</a:t>
            </a:r>
            <a:br>
              <a:rPr lang="en-US" cap="small" dirty="0" smtClean="0"/>
            </a:br>
            <a:r>
              <a:rPr lang="en-US" sz="4000" cap="small" dirty="0" smtClean="0"/>
              <a:t>Forming Search Committee</a:t>
            </a:r>
            <a:endParaRPr lang="en-US" sz="40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65" y="13770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Designation of Search Committee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7314" y="1831514"/>
            <a:ext cx="4636687" cy="38807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Hiring Manager determines if he or she will serve as the Search Committee Chair or appoint an individual in their place. </a:t>
            </a:r>
          </a:p>
          <a:p>
            <a:r>
              <a:rPr lang="en-US" dirty="0" smtClean="0"/>
              <a:t>The Search Committee Chair selects and invites a diverse pool of potential committee members to assist in the interview process and selection of candidate.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Final selection should have a minimum of </a:t>
            </a:r>
            <a:r>
              <a:rPr lang="en-US" b="1" i="1" u="sng" cap="small" dirty="0" smtClean="0"/>
              <a:t>THREE</a:t>
            </a:r>
            <a:r>
              <a:rPr lang="en-US" dirty="0" smtClean="0"/>
              <a:t> members</a:t>
            </a:r>
          </a:p>
          <a:p>
            <a:r>
              <a:rPr lang="en-US" dirty="0" smtClean="0"/>
              <a:t>Once search committee has been formed, the committee chair will notify HR via email.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214" y="990940"/>
            <a:ext cx="7415893" cy="5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7F600818936478F7F2AD4859D494A" ma:contentTypeVersion="13" ma:contentTypeDescription="Create a new document." ma:contentTypeScope="" ma:versionID="8d7a9f42143fee0e5ce33ab6e2ed7764">
  <xsd:schema xmlns:xsd="http://www.w3.org/2001/XMLSchema" xmlns:xs="http://www.w3.org/2001/XMLSchema" xmlns:p="http://schemas.microsoft.com/office/2006/metadata/properties" xmlns:ns3="7d26c0d4-9bdf-4326-9c58-55032426afcc" xmlns:ns4="1926b0db-2f30-4551-9fcc-bc33cb2a82ef" targetNamespace="http://schemas.microsoft.com/office/2006/metadata/properties" ma:root="true" ma:fieldsID="64c44027551ed32d18dfaa4b430d54ba" ns3:_="" ns4:_="">
    <xsd:import namespace="7d26c0d4-9bdf-4326-9c58-55032426afcc"/>
    <xsd:import namespace="1926b0db-2f30-4551-9fcc-bc33cb2a8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6c0d4-9bdf-4326-9c58-55032426a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6b0db-2f30-4551-9fcc-bc33cb2a8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5E8C2A-1352-4044-B217-3C01E81A4F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7AEEF-219E-4E53-AC17-463729F48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26c0d4-9bdf-4326-9c58-55032426afcc"/>
    <ds:schemaRef ds:uri="1926b0db-2f30-4551-9fcc-bc33cb2a8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94F8D1-95BB-41EF-8EB1-82A550A5533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7d26c0d4-9bdf-4326-9c58-55032426afcc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926b0db-2f30-4551-9fcc-bc33cb2a82e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679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Trebuchet MS</vt:lpstr>
      <vt:lpstr>Wingdings</vt:lpstr>
      <vt:lpstr>Wingdings 3</vt:lpstr>
      <vt:lpstr>Facet</vt:lpstr>
      <vt:lpstr>Hiring Process  </vt:lpstr>
      <vt:lpstr>The Hiring Process Roadmap </vt:lpstr>
      <vt:lpstr>Phase 1: Creating &amp; Posting </vt:lpstr>
      <vt:lpstr>Creation of Position Request </vt:lpstr>
      <vt:lpstr>Creation of Position Request </vt:lpstr>
      <vt:lpstr>Email Notification of Posting</vt:lpstr>
      <vt:lpstr>The Hiring Process Roadmap </vt:lpstr>
      <vt:lpstr>Phase 2: Forming Search Committee</vt:lpstr>
      <vt:lpstr>Designation of Search Committee </vt:lpstr>
      <vt:lpstr>Best Practices and Training</vt:lpstr>
      <vt:lpstr>Committee Collaboration</vt:lpstr>
      <vt:lpstr>The Hiring Process Roadmap </vt:lpstr>
      <vt:lpstr>Phase 3: Reviewing &amp; Rating Candidates</vt:lpstr>
      <vt:lpstr>Candidate Review</vt:lpstr>
      <vt:lpstr>The Hiring Process Roadmap </vt:lpstr>
      <vt:lpstr>Phase 4: Candidate Interviewing &amp; Assessment</vt:lpstr>
      <vt:lpstr>Interview Preparation</vt:lpstr>
      <vt:lpstr>The Hiring Process Roadmap </vt:lpstr>
      <vt:lpstr>Phase 5: Candidate Selection &amp; Recommendation</vt:lpstr>
      <vt:lpstr>Letters of Recommendation</vt:lpstr>
      <vt:lpstr>Approval and Verbal Offer </vt:lpstr>
      <vt:lpstr>Any Questions?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Hiring Process</dc:title>
  <dc:creator>Emily D'Aquila</dc:creator>
  <cp:lastModifiedBy>Emily D'Aquila</cp:lastModifiedBy>
  <cp:revision>38</cp:revision>
  <dcterms:created xsi:type="dcterms:W3CDTF">2022-08-16T15:34:04Z</dcterms:created>
  <dcterms:modified xsi:type="dcterms:W3CDTF">2022-09-20T18:34:55Z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0x010100C847F600818936478F7F2AD4859D494A</vt:lpwstr>
  </property>
</Properties>
</file>