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4"/>
  </p:sldMasterIdLst>
  <p:notesMasterIdLst>
    <p:notesMasterId r:id="rId32"/>
  </p:notesMasterIdLst>
  <p:handoutMasterIdLst>
    <p:handoutMasterId r:id="rId33"/>
  </p:handoutMasterIdLst>
  <p:sldIdLst>
    <p:sldId id="466" r:id="rId5"/>
    <p:sldId id="469" r:id="rId6"/>
    <p:sldId id="488" r:id="rId7"/>
    <p:sldId id="484" r:id="rId8"/>
    <p:sldId id="490" r:id="rId9"/>
    <p:sldId id="485" r:id="rId10"/>
    <p:sldId id="486" r:id="rId11"/>
    <p:sldId id="487" r:id="rId12"/>
    <p:sldId id="489" r:id="rId13"/>
    <p:sldId id="467" r:id="rId14"/>
    <p:sldId id="471" r:id="rId15"/>
    <p:sldId id="458" r:id="rId16"/>
    <p:sldId id="461" r:id="rId17"/>
    <p:sldId id="459" r:id="rId18"/>
    <p:sldId id="460" r:id="rId19"/>
    <p:sldId id="463" r:id="rId20"/>
    <p:sldId id="473" r:id="rId21"/>
    <p:sldId id="474" r:id="rId22"/>
    <p:sldId id="475" r:id="rId23"/>
    <p:sldId id="476" r:id="rId24"/>
    <p:sldId id="477" r:id="rId25"/>
    <p:sldId id="481" r:id="rId26"/>
    <p:sldId id="470" r:id="rId27"/>
    <p:sldId id="468" r:id="rId28"/>
    <p:sldId id="479" r:id="rId29"/>
    <p:sldId id="483" r:id="rId30"/>
    <p:sldId id="482" r:id="rId31"/>
  </p:sldIdLst>
  <p:sldSz cx="14630400" cy="8229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29">
          <p15:clr>
            <a:srgbClr val="A4A3A4"/>
          </p15:clr>
        </p15:guide>
        <p15:guide id="2" orient="horz" pos="2229">
          <p15:clr>
            <a:srgbClr val="A4A3A4"/>
          </p15:clr>
        </p15:guide>
        <p15:guide id="3" pos="92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6E6"/>
    <a:srgbClr val="00CC00"/>
    <a:srgbClr val="000000"/>
    <a:srgbClr val="4EF279"/>
    <a:srgbClr val="9D9EA3"/>
    <a:srgbClr val="EBEBEB"/>
    <a:srgbClr val="12D8D1"/>
    <a:srgbClr val="12D2CB"/>
    <a:srgbClr val="16E3DC"/>
    <a:srgbClr val="8183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DA293-6E70-43B9-99EC-004D06CD0B90}" v="12" dt="2022-04-18T15:47:51.724"/>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87" autoAdjust="0"/>
    <p:restoredTop sz="91551" autoAdjust="0"/>
  </p:normalViewPr>
  <p:slideViewPr>
    <p:cSldViewPr snapToGrid="0" snapToObjects="1">
      <p:cViewPr varScale="1">
        <p:scale>
          <a:sx n="96" d="100"/>
          <a:sy n="96" d="100"/>
        </p:scale>
        <p:origin x="1026" y="96"/>
      </p:cViewPr>
      <p:guideLst>
        <p:guide orient="horz" pos="3429"/>
        <p:guide orient="horz" pos="2229"/>
        <p:guide pos="9215"/>
      </p:guideLst>
    </p:cSldViewPr>
  </p:slideViewPr>
  <p:outlineViewPr>
    <p:cViewPr>
      <p:scale>
        <a:sx n="33" d="100"/>
        <a:sy n="33" d="100"/>
      </p:scale>
      <p:origin x="43" y="720"/>
    </p:cViewPr>
  </p:outlineViewPr>
  <p:notesTextViewPr>
    <p:cViewPr>
      <p:scale>
        <a:sx n="100" d="100"/>
        <a:sy n="100" d="100"/>
      </p:scale>
      <p:origin x="0" y="0"/>
    </p:cViewPr>
  </p:notesTextViewPr>
  <p:sorterViewPr>
    <p:cViewPr>
      <p:scale>
        <a:sx n="100" d="100"/>
        <a:sy n="100" d="100"/>
      </p:scale>
      <p:origin x="0" y="-834"/>
    </p:cViewPr>
  </p:sorterViewPr>
  <p:notesViewPr>
    <p:cSldViewPr snapToGrid="0" snapToObjects="1">
      <p:cViewPr>
        <p:scale>
          <a:sx n="100" d="100"/>
          <a:sy n="100" d="100"/>
        </p:scale>
        <p:origin x="1326" y="-8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a:t>Presented By: Katina Lane-Fomby Global Diversity and Inclusion Manager 3M Corporation</a:t>
            </a: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1EDEFBC-B7D1-4593-9B1E-07ED06D85CE9}" type="datetimeFigureOut">
              <a:rPr lang="en-US" smtClean="0"/>
              <a:t>4/22/2022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3FDC2E7-43E4-4165-BBA2-00657EFC4BAB}" type="slidenum">
              <a:rPr lang="en-US" smtClean="0"/>
              <a:t>‹#›</a:t>
            </a:fld>
            <a:endParaRPr lang="en-US" dirty="0"/>
          </a:p>
        </p:txBody>
      </p:sp>
    </p:spTree>
    <p:extLst>
      <p:ext uri="{BB962C8B-B14F-4D97-AF65-F5344CB8AC3E}">
        <p14:creationId xmlns:p14="http://schemas.microsoft.com/office/powerpoint/2010/main" val="27262800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4506"/>
          </a:xfrm>
          <a:prstGeom prst="rect">
            <a:avLst/>
          </a:prstGeom>
        </p:spPr>
        <p:txBody>
          <a:bodyPr vert="horz" lIns="91440" tIns="45720" rIns="91440" bIns="45720" rtlCol="0"/>
          <a:lstStyle>
            <a:lvl1pPr algn="l">
              <a:defRPr sz="1200"/>
            </a:lvl1pPr>
          </a:lstStyle>
          <a:p>
            <a:r>
              <a:rPr lang="en-US" dirty="0"/>
              <a:t>Presented By: Katina Lane-Fomby Global Diversity and Inclusion Manager 3M Corporation</a:t>
            </a:r>
          </a:p>
        </p:txBody>
      </p:sp>
      <p:sp>
        <p:nvSpPr>
          <p:cNvPr id="3" name="Date Placeholder 2"/>
          <p:cNvSpPr>
            <a:spLocks noGrp="1"/>
          </p:cNvSpPr>
          <p:nvPr>
            <p:ph type="dt" idx="1"/>
          </p:nvPr>
        </p:nvSpPr>
        <p:spPr>
          <a:xfrm>
            <a:off x="3970339" y="0"/>
            <a:ext cx="3038475" cy="464506"/>
          </a:xfrm>
          <a:prstGeom prst="rect">
            <a:avLst/>
          </a:prstGeom>
        </p:spPr>
        <p:txBody>
          <a:bodyPr vert="horz" lIns="91440" tIns="45720" rIns="91440" bIns="45720" rtlCol="0"/>
          <a:lstStyle>
            <a:lvl1pPr algn="r">
              <a:defRPr sz="1200"/>
            </a:lvl1pPr>
          </a:lstStyle>
          <a:p>
            <a:fld id="{78E4D7A1-47D4-43A2-B938-F72D92130FAD}" type="datetimeFigureOut">
              <a:rPr lang="en-US" smtClean="0"/>
              <a:pPr/>
              <a:t>4/22/2022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5160"/>
            <a:ext cx="5607050" cy="41836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321"/>
            <a:ext cx="3038475" cy="4645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30321"/>
            <a:ext cx="3038475" cy="464506"/>
          </a:xfrm>
          <a:prstGeom prst="rect">
            <a:avLst/>
          </a:prstGeom>
        </p:spPr>
        <p:txBody>
          <a:bodyPr vert="horz" lIns="91440" tIns="45720" rIns="91440" bIns="45720" rtlCol="0" anchor="b"/>
          <a:lstStyle>
            <a:lvl1pPr algn="r">
              <a:defRPr sz="1200"/>
            </a:lvl1pPr>
          </a:lstStyle>
          <a:p>
            <a:fld id="{DDBDB22D-2D20-463D-9201-B4CCB9CBCD3C}" type="slidenum">
              <a:rPr lang="en-US" smtClean="0"/>
              <a:pPr/>
              <a:t>‹#›</a:t>
            </a:fld>
            <a:endParaRPr lang="en-US" dirty="0"/>
          </a:p>
        </p:txBody>
      </p:sp>
    </p:spTree>
    <p:extLst>
      <p:ext uri="{BB962C8B-B14F-4D97-AF65-F5344CB8AC3E}">
        <p14:creationId xmlns:p14="http://schemas.microsoft.com/office/powerpoint/2010/main" val="16125639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2776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3260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18</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7440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19</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06508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20</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8866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5325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3287629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Beauty of Diversity</a:t>
            </a:r>
          </a:p>
          <a:p>
            <a:r>
              <a:rPr lang="en-US" dirty="0"/>
              <a:t>The human race is extraordinarily diverse in so many ways. Gender, ethnicity, race, class, religion, nationality, sexuality, philosophy, lifestyle. The areas in which we differ are endless.</a:t>
            </a:r>
          </a:p>
          <a:p>
            <a:r>
              <a:rPr lang="en-US" dirty="0"/>
              <a:t>Yet, at a basic level, we are all of the same human species. We experience highs and lows in life and strive to be happy and fulfilled.</a:t>
            </a:r>
          </a:p>
          <a:p>
            <a:r>
              <a:rPr lang="en-US" dirty="0"/>
              <a:t>Our common pains and joys are what bring us together, but our diversity makes us unique. It is what deems you or I our own special person, one who has never existed and will never exist again.</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23830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Presented By: Katina Lane-Fomby Global Diversity and Inclusion Manager 3M Corporation</a:t>
            </a:r>
          </a:p>
        </p:txBody>
      </p:sp>
      <p:sp>
        <p:nvSpPr>
          <p:cNvPr id="5" name="Slide Number Placeholder 4"/>
          <p:cNvSpPr>
            <a:spLocks noGrp="1"/>
          </p:cNvSpPr>
          <p:nvPr>
            <p:ph type="sldNum" sz="quarter" idx="11"/>
          </p:nvPr>
        </p:nvSpPr>
        <p:spPr/>
        <p:txBody>
          <a:bodyPr/>
          <a:lstStyle/>
          <a:p>
            <a:fld id="{DDBDB22D-2D20-463D-9201-B4CCB9CBCD3C}" type="slidenum">
              <a:rPr lang="en-US" smtClean="0"/>
              <a:pPr/>
              <a:t>24</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30098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981886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27</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solidFill>
                <a:prstClr val="black"/>
              </a:solidFill>
            </a:endParaRPr>
          </a:p>
        </p:txBody>
      </p:sp>
    </p:spTree>
    <p:extLst>
      <p:ext uri="{BB962C8B-B14F-4D97-AF65-F5344CB8AC3E}">
        <p14:creationId xmlns:p14="http://schemas.microsoft.com/office/powerpoint/2010/main" val="352807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focus on one thing, we miss everything around it!</a:t>
            </a:r>
          </a:p>
          <a:p>
            <a:r>
              <a:rPr lang="en-US" dirty="0"/>
              <a:t>Did you notice:</a:t>
            </a:r>
          </a:p>
          <a:p>
            <a:pPr marL="285750" indent="-285750">
              <a:buFont typeface="Wingdings" panose="05000000000000000000" pitchFamily="2" charset="2"/>
              <a:buChar char="Ø"/>
            </a:pPr>
            <a:r>
              <a:rPr lang="en-US" dirty="0"/>
              <a:t>The motor scooter changed to two bikes</a:t>
            </a:r>
          </a:p>
          <a:p>
            <a:pPr marL="285750" indent="-285750">
              <a:buFont typeface="Wingdings" panose="05000000000000000000" pitchFamily="2" charset="2"/>
              <a:buChar char="Ø"/>
            </a:pPr>
            <a:r>
              <a:rPr lang="en-US" dirty="0"/>
              <a:t>Pink house now has a striped awning</a:t>
            </a:r>
          </a:p>
          <a:p>
            <a:pPr marL="285750" indent="-285750">
              <a:buFont typeface="Wingdings" panose="05000000000000000000" pitchFamily="2" charset="2"/>
              <a:buChar char="Ø"/>
            </a:pPr>
            <a:r>
              <a:rPr lang="en-US" dirty="0"/>
              <a:t>The pink house changed from pink and red to beige and red</a:t>
            </a:r>
          </a:p>
          <a:p>
            <a:pPr marL="285750" indent="-285750">
              <a:buFont typeface="Wingdings" panose="05000000000000000000" pitchFamily="2" charset="2"/>
              <a:buChar char="Ø"/>
            </a:pPr>
            <a:r>
              <a:rPr lang="en-US" dirty="0"/>
              <a:t>The green house changed to a blue house</a:t>
            </a:r>
          </a:p>
          <a:p>
            <a:pPr marL="285750" indent="-285750">
              <a:buFont typeface="Wingdings" panose="05000000000000000000" pitchFamily="2" charset="2"/>
              <a:buChar char="Ø"/>
            </a:pPr>
            <a:r>
              <a:rPr lang="en-US" dirty="0"/>
              <a:t>Woman walking down the street</a:t>
            </a:r>
          </a:p>
          <a:p>
            <a:pPr marL="285750" indent="-285750">
              <a:buFont typeface="Wingdings" panose="05000000000000000000" pitchFamily="2" charset="2"/>
              <a:buChar char="Ø"/>
            </a:pPr>
            <a:r>
              <a:rPr lang="en-US" dirty="0"/>
              <a:t>The name on the green building changed</a:t>
            </a:r>
          </a:p>
          <a:p>
            <a:pPr marL="285750" indent="-285750">
              <a:buFont typeface="Wingdings" panose="05000000000000000000" pitchFamily="2" charset="2"/>
              <a:buChar char="Ø"/>
            </a:pPr>
            <a:r>
              <a:rPr lang="en-US" dirty="0"/>
              <a:t>The black smaller car changed to a van</a:t>
            </a:r>
          </a:p>
          <a:p>
            <a:pPr marL="285750" indent="-285750">
              <a:buFont typeface="Wingdings" panose="05000000000000000000" pitchFamily="2" charset="2"/>
              <a:buChar char="Ø"/>
            </a:pPr>
            <a:r>
              <a:rPr lang="en-US" dirty="0"/>
              <a:t>The brick and green house has multi colored streaming on it</a:t>
            </a:r>
          </a:p>
          <a:p>
            <a:pPr marL="285750" indent="-285750">
              <a:buFont typeface="Wingdings" panose="05000000000000000000" pitchFamily="2" charset="2"/>
              <a:buChar char="Ø"/>
            </a:pPr>
            <a:r>
              <a:rPr lang="en-US" dirty="0"/>
              <a:t>The brick and green house went from no address on there, to an address on there</a:t>
            </a:r>
          </a:p>
          <a:p>
            <a:pPr marL="285750" indent="-285750">
              <a:buFont typeface="Wingdings" panose="05000000000000000000" pitchFamily="2" charset="2"/>
              <a:buChar char="Ø"/>
            </a:pPr>
            <a:r>
              <a:rPr lang="en-US" dirty="0"/>
              <a:t>The brick and green house changed to a light green and dark green house with a balcony</a:t>
            </a:r>
          </a:p>
          <a:p>
            <a:pPr marL="285750" indent="-285750">
              <a:buFont typeface="Wingdings" panose="05000000000000000000" pitchFamily="2" charset="2"/>
              <a:buChar char="Ø"/>
            </a:pPr>
            <a:r>
              <a:rPr lang="en-US" dirty="0"/>
              <a:t>There’s a ladder leaning up against the light green and dark green house</a:t>
            </a:r>
          </a:p>
          <a:p>
            <a:pPr marL="285750" indent="-285750">
              <a:buFont typeface="Wingdings" panose="05000000000000000000" pitchFamily="2" charset="2"/>
              <a:buChar char="Ø"/>
            </a:pPr>
            <a:r>
              <a:rPr lang="en-US" dirty="0"/>
              <a:t>The lady holding a pig</a:t>
            </a:r>
          </a:p>
        </p:txBody>
      </p:sp>
      <p:sp>
        <p:nvSpPr>
          <p:cNvPr id="4" name="Header Placeholder 3"/>
          <p:cNvSpPr>
            <a:spLocks noGrp="1"/>
          </p:cNvSpPr>
          <p:nvPr>
            <p:ph type="hdr" sz="quarter" idx="10"/>
          </p:nvPr>
        </p:nvSpPr>
        <p:spPr/>
        <p:txBody>
          <a:bodyPr/>
          <a:lstStyle/>
          <a:p>
            <a:r>
              <a:rPr lang="en-US" dirty="0"/>
              <a:t>Presented By: Katina Lane-Fomby Global Diversity and Inclusion Manager 3M Corporation</a:t>
            </a:r>
          </a:p>
        </p:txBody>
      </p:sp>
      <p:sp>
        <p:nvSpPr>
          <p:cNvPr id="5" name="Slide Number Placeholder 4"/>
          <p:cNvSpPr>
            <a:spLocks noGrp="1"/>
          </p:cNvSpPr>
          <p:nvPr>
            <p:ph type="sldNum" sz="quarter" idx="11"/>
          </p:nvPr>
        </p:nvSpPr>
        <p:spPr/>
        <p:txBody>
          <a:bodyPr/>
          <a:lstStyle/>
          <a:p>
            <a:fld id="{DDBDB22D-2D20-463D-9201-B4CCB9CBCD3C}" type="slidenum">
              <a:rPr lang="en-US" smtClean="0"/>
              <a:pPr/>
              <a:t>2</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9803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means more than just acknowledging and/or tolerating difference. Diversity is a set of conscious practices that involve:</a:t>
            </a:r>
          </a:p>
          <a:p>
            <a:r>
              <a:rPr lang="en-US" dirty="0"/>
              <a:t>Understanding and appreciating interdependence of humanity, cultures, and the natural environment.</a:t>
            </a:r>
          </a:p>
          <a:p>
            <a:r>
              <a:rPr lang="en-US" dirty="0"/>
              <a:t>Practicing mutual respect for qualities and experiences that are different from our own. Understanding that diversity includes not only ways of being but also ways of knowing; Recognizing that personal, cultural and institutionalized discrimination creates and sustains privileges for some while creating and sustaining disadvantages for others; Building alliances across differences so that we can work together to eradicate all forms of discrimination.</a:t>
            </a:r>
          </a:p>
          <a:p>
            <a:endParaRPr lang="en-US" dirty="0"/>
          </a:p>
          <a:p>
            <a:r>
              <a:rPr lang="en-US" dirty="0"/>
              <a:t>Diversity includes, therefore, knowing how to relate to those qualities and conditions that are different from our own and outside the groups to which we belong, yet are present in other individuals and groups. These include but are not limited to age, ethnicity, class, gender, physical abilities/qualities, race, sexual orientation, as well as religious status, gender expression, educational background, geographical location, income, marital status, parental status, and work experiences. Finally, we acknowledge that categories of difference are not always fixed but also can be fluid, we respect individual rights to self-identification, and we recognize that no one culture is intrinsically superior to another.</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10</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4383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Presented By: Katina Lane-Fomby Global Diversity and Inclusion Manager 3M Corporation</a:t>
            </a:r>
          </a:p>
        </p:txBody>
      </p:sp>
      <p:sp>
        <p:nvSpPr>
          <p:cNvPr id="5" name="Slide Number Placeholder 4"/>
          <p:cNvSpPr>
            <a:spLocks noGrp="1"/>
          </p:cNvSpPr>
          <p:nvPr>
            <p:ph type="sldNum" sz="quarter" idx="11"/>
          </p:nvPr>
        </p:nvSpPr>
        <p:spPr/>
        <p:txBody>
          <a:bodyPr/>
          <a:lstStyle/>
          <a:p>
            <a:fld id="{DDBDB22D-2D20-463D-9201-B4CCB9CBCD3C}" type="slidenum">
              <a:rPr lang="en-US" smtClean="0"/>
              <a:pPr/>
              <a:t>11</a:t>
            </a:fld>
            <a:endParaRPr lang="en-US" dirty="0"/>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63000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12</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60082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13</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1564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 ways meeting and working with different people in college can help you in the future.</a:t>
            </a:r>
          </a:p>
          <a:p>
            <a:endParaRPr lang="en-US" b="1" dirty="0"/>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1. Diversity </a:t>
            </a:r>
            <a:r>
              <a:rPr lang="en-US" sz="1000" b="1" dirty="0">
                <a:solidFill>
                  <a:srgbClr val="1696E6"/>
                </a:solidFill>
                <a:latin typeface="Trebuchet MS" panose="020B0603020202020204"/>
              </a:rPr>
              <a:t>expands worldliness</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College might be the first time you have had the opportunity to have real interaction with people from diverse groups. Whether we like it or not, many times we find ourselves segregated from other groups in schools, churches, and our own neighborhoods. A college campus is like opening the door to the entire world without traveling anywhere else.</a:t>
            </a:r>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2. Diversity </a:t>
            </a:r>
            <a:r>
              <a:rPr lang="en-US" sz="1000" b="1" dirty="0">
                <a:solidFill>
                  <a:srgbClr val="1696E6"/>
                </a:solidFill>
                <a:latin typeface="Trebuchet MS" panose="020B0603020202020204"/>
              </a:rPr>
              <a:t>enhances social development</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Interacting with people from a variety of groups widens your social circle by expanding the pool of people with whom you can associate and develop relationships. Consider how boring your conversations would be if you only had friends who had everything in common with you.</a:t>
            </a:r>
          </a:p>
          <a:p>
            <a:pPr marL="411480" lvl="0" indent="-411480" defTabSz="548640">
              <a:spcBef>
                <a:spcPts val="1200"/>
              </a:spcBef>
              <a:buClr>
                <a:srgbClr val="5FCBEF"/>
              </a:buClr>
              <a:buSzPct val="80000"/>
              <a:buFont typeface="Wingdings 3" charset="2"/>
              <a:buChar char=""/>
            </a:pPr>
            <a:r>
              <a:rPr lang="en-US" sz="1000" dirty="0">
                <a:solidFill>
                  <a:prstClr val="black">
                    <a:lumMod val="75000"/>
                    <a:lumOff val="25000"/>
                  </a:prstClr>
                </a:solidFill>
                <a:latin typeface="Trebuchet MS" panose="020B0603020202020204"/>
              </a:rPr>
              <a:t>3. Diversity </a:t>
            </a:r>
            <a:r>
              <a:rPr lang="en-US" sz="1000" b="1" dirty="0">
                <a:solidFill>
                  <a:srgbClr val="1696E6"/>
                </a:solidFill>
                <a:latin typeface="Trebuchet MS" panose="020B0603020202020204"/>
              </a:rPr>
              <a:t>prepares students for future career success</a:t>
            </a:r>
            <a:r>
              <a:rPr lang="en-US" sz="1000" dirty="0">
                <a:solidFill>
                  <a:srgbClr val="1696E6"/>
                </a:solidFill>
                <a:latin typeface="Trebuchet MS" panose="020B0603020202020204"/>
              </a:rPr>
              <a:t>. </a:t>
            </a:r>
            <a:r>
              <a:rPr lang="en-US" sz="1000" dirty="0">
                <a:solidFill>
                  <a:prstClr val="black">
                    <a:lumMod val="75000"/>
                    <a:lumOff val="25000"/>
                  </a:prstClr>
                </a:solidFill>
                <a:latin typeface="Trebuchet MS" panose="020B0603020202020204"/>
              </a:rPr>
              <a:t>Successful performance in today's diverse workforce requires sensitivity to human differences and the ability to relate to people from different cultural backgrounds. America's workforce is more diverse than at any time in the nation's history, and the percentage of America's working-age population comprised of members of minority groups is expected to increase from 34 percent to 55 percent by 2050.</a:t>
            </a:r>
          </a:p>
          <a:p>
            <a:pPr marL="411480" indent="-411480" defTabSz="548640">
              <a:spcBef>
                <a:spcPts val="1200"/>
              </a:spcBef>
              <a:buClr>
                <a:srgbClr val="5FCBEF"/>
              </a:buClr>
              <a:buSzPct val="80000"/>
              <a:buFont typeface="Wingdings 3" charset="2"/>
              <a:buChar char=""/>
            </a:pPr>
            <a:r>
              <a:rPr lang="en-US" sz="1000" dirty="0">
                <a:latin typeface="Trebuchet MS" panose="020B0603020202020204" pitchFamily="34" charset="0"/>
              </a:rPr>
              <a:t>4. Diversity </a:t>
            </a:r>
            <a:r>
              <a:rPr lang="en-US" sz="1000" b="1" dirty="0">
                <a:solidFill>
                  <a:srgbClr val="1696E6"/>
                </a:solidFill>
                <a:latin typeface="Trebuchet MS" panose="020B0603020202020204" pitchFamily="34" charset="0"/>
              </a:rPr>
              <a:t>prepares students for work</a:t>
            </a:r>
            <a:r>
              <a:rPr lang="en-US" sz="1000" dirty="0">
                <a:solidFill>
                  <a:srgbClr val="1696E6"/>
                </a:solidFill>
                <a:latin typeface="Trebuchet MS" panose="020B0603020202020204" pitchFamily="34" charset="0"/>
              </a:rPr>
              <a:t> </a:t>
            </a:r>
            <a:r>
              <a:rPr lang="en-US" sz="1000" b="1" dirty="0">
                <a:solidFill>
                  <a:srgbClr val="1696E6"/>
                </a:solidFill>
                <a:latin typeface="Trebuchet MS" panose="020B0603020202020204" pitchFamily="34" charset="0"/>
              </a:rPr>
              <a:t>in a global society</a:t>
            </a:r>
            <a:r>
              <a:rPr lang="en-US" sz="1000" dirty="0">
                <a:solidFill>
                  <a:srgbClr val="1696E6"/>
                </a:solidFill>
                <a:latin typeface="Trebuchet MS" panose="020B0603020202020204" pitchFamily="34" charset="0"/>
              </a:rPr>
              <a:t>. </a:t>
            </a:r>
            <a:r>
              <a:rPr lang="en-US" sz="1000" dirty="0">
                <a:latin typeface="Trebuchet MS" panose="020B0603020202020204" pitchFamily="34" charset="0"/>
              </a:rPr>
              <a:t>No matter what profession you enter, you'll find yourself working with employers, employees, coworkers, customers and clients from diverse backgrounds—worldwide. By experiencing diversity in college, you are laying the groundwork to be comfortable working and interacting with a variety of individuals of all nationalities.</a:t>
            </a:r>
          </a:p>
          <a:p>
            <a:pPr marL="411480" lvl="0" indent="-411480" defTabSz="548640">
              <a:spcBef>
                <a:spcPts val="1200"/>
              </a:spcBef>
              <a:buClr>
                <a:srgbClr val="5FCBEF"/>
              </a:buClr>
              <a:buSzPct val="80000"/>
              <a:buFont typeface="Wingdings 3" charset="2"/>
              <a:buChar char=""/>
            </a:pPr>
            <a:endParaRPr lang="en-US" sz="1000" dirty="0">
              <a:solidFill>
                <a:prstClr val="black">
                  <a:lumMod val="75000"/>
                  <a:lumOff val="25000"/>
                </a:prstClr>
              </a:solidFill>
              <a:latin typeface="Trebuchet MS" panose="020B0603020202020204"/>
            </a:endParaRP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92832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5FCBEF"/>
              </a:buClr>
            </a:pPr>
            <a:r>
              <a:rPr lang="en-US" sz="1200" dirty="0">
                <a:solidFill>
                  <a:prstClr val="black">
                    <a:lumMod val="75000"/>
                    <a:lumOff val="25000"/>
                  </a:prstClr>
                </a:solidFill>
              </a:rPr>
              <a:t>5. Interactions with people different from ourselves </a:t>
            </a:r>
            <a:r>
              <a:rPr lang="en-US" sz="1200" b="1" dirty="0">
                <a:solidFill>
                  <a:srgbClr val="1696E6"/>
                </a:solidFill>
              </a:rPr>
              <a:t>increase our knowledge</a:t>
            </a:r>
            <a:r>
              <a:rPr lang="en-US" sz="1200" dirty="0">
                <a:solidFill>
                  <a:srgbClr val="1696E6"/>
                </a:solidFill>
              </a:rPr>
              <a:t> </a:t>
            </a:r>
            <a:r>
              <a:rPr lang="en-US" sz="1200" b="1" dirty="0">
                <a:solidFill>
                  <a:srgbClr val="1696E6"/>
                </a:solidFill>
              </a:rPr>
              <a:t>base</a:t>
            </a:r>
            <a:r>
              <a:rPr lang="en-US" sz="1200" dirty="0">
                <a:solidFill>
                  <a:srgbClr val="1696E6"/>
                </a:solidFill>
              </a:rPr>
              <a:t>. </a:t>
            </a:r>
            <a:r>
              <a:rPr lang="en-US" sz="1200" dirty="0">
                <a:solidFill>
                  <a:prstClr val="black">
                    <a:lumMod val="75000"/>
                    <a:lumOff val="25000"/>
                  </a:prstClr>
                </a:solidFill>
              </a:rPr>
              <a:t>Research consistently shows that we learn more from people who are different from us than we do from people who are similar to us. Just as you "think harder" when you encounter new material in a college course, you will do the same when you interact with a diverse group of people.</a:t>
            </a:r>
          </a:p>
          <a:p>
            <a:pPr lvl="0">
              <a:buClr>
                <a:srgbClr val="5FCBEF"/>
              </a:buClr>
            </a:pPr>
            <a:r>
              <a:rPr lang="en-US" sz="1200" dirty="0">
                <a:solidFill>
                  <a:prstClr val="black">
                    <a:lumMod val="75000"/>
                    <a:lumOff val="25000"/>
                  </a:prstClr>
                </a:solidFill>
              </a:rPr>
              <a:t>6. Diversity</a:t>
            </a:r>
            <a:r>
              <a:rPr lang="en-US" sz="1200" b="1" dirty="0">
                <a:solidFill>
                  <a:prstClr val="black">
                    <a:lumMod val="75000"/>
                    <a:lumOff val="25000"/>
                  </a:prstClr>
                </a:solidFill>
              </a:rPr>
              <a:t> </a:t>
            </a:r>
            <a:r>
              <a:rPr lang="en-US" sz="1200" b="1" dirty="0">
                <a:solidFill>
                  <a:srgbClr val="1696E6"/>
                </a:solidFill>
              </a:rPr>
              <a:t>promotes creative thinking</a:t>
            </a:r>
            <a:r>
              <a:rPr lang="en-US" sz="1200" dirty="0">
                <a:solidFill>
                  <a:srgbClr val="1696E6"/>
                </a:solidFill>
              </a:rPr>
              <a:t>. </a:t>
            </a:r>
            <a:r>
              <a:rPr lang="en-US" sz="1200" dirty="0">
                <a:solidFill>
                  <a:prstClr val="black">
                    <a:lumMod val="75000"/>
                    <a:lumOff val="25000"/>
                  </a:prstClr>
                </a:solidFill>
              </a:rPr>
              <a:t>Diversity expands your capacity for viewing issues or problems from multiple perspectives, angles, and vantage points. These diverse vantage points work to your advantage when you encounter new problems in different contexts and situations. Rather than viewing the world through a single-focus lens, you are able to expand your views and consider multiple options when making decisions and weighing issues of, for example, morality and ethics.</a:t>
            </a:r>
          </a:p>
          <a:p>
            <a:pPr lvl="0">
              <a:buClr>
                <a:srgbClr val="5FCBEF"/>
              </a:buClr>
            </a:pPr>
            <a:r>
              <a:rPr lang="en-US" sz="1200" dirty="0">
                <a:solidFill>
                  <a:prstClr val="black">
                    <a:lumMod val="75000"/>
                    <a:lumOff val="25000"/>
                  </a:prstClr>
                </a:solidFill>
              </a:rPr>
              <a:t>7. Diversity </a:t>
            </a:r>
            <a:r>
              <a:rPr lang="en-US" sz="1200" b="1" dirty="0">
                <a:solidFill>
                  <a:srgbClr val="1696E6"/>
                </a:solidFill>
              </a:rPr>
              <a:t>enhances self-awareness</a:t>
            </a:r>
            <a:r>
              <a:rPr lang="en-US" sz="1200" dirty="0">
                <a:solidFill>
                  <a:srgbClr val="1696E6"/>
                </a:solidFill>
              </a:rPr>
              <a:t>. </a:t>
            </a:r>
            <a:r>
              <a:rPr lang="en-US" sz="1200" dirty="0">
                <a:solidFill>
                  <a:prstClr val="black">
                    <a:lumMod val="75000"/>
                    <a:lumOff val="25000"/>
                  </a:prstClr>
                </a:solidFill>
              </a:rPr>
              <a:t>Learning from people whose backgrounds and experiences differ from your own sharpens your self-knowledge and self-insight by allowing you to compare and contrast your life experiences with others whose life experiences differ sharply from your own. By being more self-aware, you are more capable of making informed decisions about your academic and professional future.</a:t>
            </a:r>
          </a:p>
          <a:p>
            <a:pPr lvl="0">
              <a:buClr>
                <a:srgbClr val="5FCBEF"/>
              </a:buClr>
            </a:pPr>
            <a:r>
              <a:rPr lang="en-US" sz="1200" dirty="0">
                <a:solidFill>
                  <a:prstClr val="black">
                    <a:lumMod val="75000"/>
                    <a:lumOff val="25000"/>
                  </a:prstClr>
                </a:solidFill>
              </a:rPr>
              <a:t>8. Diversity </a:t>
            </a:r>
            <a:r>
              <a:rPr lang="en-US" sz="1200" b="1" dirty="0">
                <a:solidFill>
                  <a:srgbClr val="1696E6"/>
                </a:solidFill>
              </a:rPr>
              <a:t>enriches the multiple perspectives</a:t>
            </a:r>
            <a:r>
              <a:rPr lang="en-US" sz="1200" dirty="0">
                <a:solidFill>
                  <a:srgbClr val="1696E6"/>
                </a:solidFill>
              </a:rPr>
              <a:t> </a:t>
            </a:r>
            <a:r>
              <a:rPr lang="en-US" sz="1200" dirty="0">
                <a:solidFill>
                  <a:prstClr val="black">
                    <a:lumMod val="75000"/>
                    <a:lumOff val="25000"/>
                  </a:prstClr>
                </a:solidFill>
              </a:rPr>
              <a:t>developed by a liberal arts education. Diversity magnifies the power of a general education by helping to liberate you from the tunnel vision of an ethnocentric and egocentric viewpoint. By moving beyond yourself, you gain a panoramic perspective of the world around you and a more complete view of your place in it.</a:t>
            </a:r>
          </a:p>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15</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551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DB22D-2D20-463D-9201-B4CCB9CBCD3C}" type="slidenum">
              <a:rPr lang="en-US" smtClean="0">
                <a:solidFill>
                  <a:prstClr val="black"/>
                </a:solidFill>
              </a:rPr>
              <a:pPr/>
              <a:t>16</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Presented By: Katina Lane-Fomby Global Diversity and Inclusion Manager 3M Corporation</a:t>
            </a: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345241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655320" y="-5715"/>
            <a:ext cx="6017894" cy="823531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3514081" y="1656082"/>
            <a:ext cx="10289546" cy="3139439"/>
          </a:xfrm>
        </p:spPr>
        <p:txBody>
          <a:bodyPr anchor="b">
            <a:normAutofit/>
          </a:bodyPr>
          <a:lstStyle>
            <a:lvl1pPr algn="r">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5418453" y="4795520"/>
            <a:ext cx="8385174" cy="1666241"/>
          </a:xfrm>
        </p:spPr>
        <p:txBody>
          <a:bodyPr anchor="t">
            <a:normAutofit/>
          </a:bodyPr>
          <a:lstStyle>
            <a:lvl1pPr marL="0" indent="0" algn="r">
              <a:buNone/>
              <a:defRPr sz="2520">
                <a:solidFill>
                  <a:schemeClr val="tx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72D01-5CE8-497E-A049-82626756FE2A}" type="datetime1">
              <a:rPr lang="en-US" smtClean="0"/>
              <a:t>4/22/2022</a:t>
            </a:fld>
            <a:endParaRPr lang="en-US" dirty="0"/>
          </a:p>
        </p:txBody>
      </p:sp>
      <p:sp>
        <p:nvSpPr>
          <p:cNvPr id="5" name="Footer Placeholder 4"/>
          <p:cNvSpPr>
            <a:spLocks noGrp="1"/>
          </p:cNvSpPr>
          <p:nvPr>
            <p:ph type="ftr" sz="quarter" idx="11"/>
          </p:nvPr>
        </p:nvSpPr>
        <p:spPr>
          <a:xfrm>
            <a:off x="6398894" y="7059931"/>
            <a:ext cx="5188853" cy="438150"/>
          </a:xfrm>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94450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1174" y="5679438"/>
            <a:ext cx="12022453"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863214" y="1118535"/>
            <a:ext cx="9871133" cy="379797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781174" y="6359524"/>
            <a:ext cx="12022453" cy="592454"/>
          </a:xfrm>
        </p:spPr>
        <p:txBody>
          <a:bodyPr>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654915EF-AFCD-4132-82EF-870B5A12F344}" type="datetime1">
              <a:rPr lang="en-US" smtClean="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0585212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81175" y="822960"/>
            <a:ext cx="12022453" cy="3657600"/>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781175" y="5212080"/>
            <a:ext cx="12022456" cy="17373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7627296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918334" y="1035628"/>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tx1"/>
                </a:solidFill>
                <a:effectLst/>
              </a:rPr>
              <a:t>“</a:t>
            </a:r>
          </a:p>
        </p:txBody>
      </p:sp>
      <p:sp>
        <p:nvSpPr>
          <p:cNvPr id="15" name="TextBox 14"/>
          <p:cNvSpPr txBox="1"/>
          <p:nvPr/>
        </p:nvSpPr>
        <p:spPr>
          <a:xfrm>
            <a:off x="13072110" y="338327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
        <p:nvSpPr>
          <p:cNvPr id="2" name="Title 1"/>
          <p:cNvSpPr>
            <a:spLocks noGrp="1"/>
          </p:cNvSpPr>
          <p:nvPr>
            <p:ph type="title"/>
          </p:nvPr>
        </p:nvSpPr>
        <p:spPr>
          <a:xfrm>
            <a:off x="2649855" y="822961"/>
            <a:ext cx="10788014" cy="3291839"/>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924174" y="4114799"/>
            <a:ext cx="10239378" cy="457200"/>
          </a:xfrm>
        </p:spPr>
        <p:txBody>
          <a:bodyPr anchor="ctr">
            <a:normAutofit/>
          </a:bodyPr>
          <a:lstStyle>
            <a:lvl1pPr marL="0" indent="0">
              <a:buFontTx/>
              <a:buNone/>
              <a:defRPr sz="2160"/>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1781174" y="5212080"/>
            <a:ext cx="12022453" cy="17373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0526320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81176" y="3970297"/>
            <a:ext cx="12022451" cy="1762560"/>
          </a:xfrm>
        </p:spPr>
        <p:txBody>
          <a:bodyPr anchor="b">
            <a:normAutofit/>
          </a:bodyPr>
          <a:lstStyle>
            <a:lvl1pPr algn="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781174" y="5732857"/>
            <a:ext cx="12022452" cy="1032480"/>
          </a:xfrm>
        </p:spPr>
        <p:txBody>
          <a:bodyPr anchor="t">
            <a:normAutofit/>
          </a:bodyPr>
          <a:lstStyle>
            <a:lvl1pPr marL="0" indent="0" algn="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5536047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918334" y="1035628"/>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tx1"/>
                </a:solidFill>
                <a:effectLst/>
              </a:rPr>
              <a:t>“</a:t>
            </a:r>
          </a:p>
        </p:txBody>
      </p:sp>
      <p:sp>
        <p:nvSpPr>
          <p:cNvPr id="15" name="TextBox 14"/>
          <p:cNvSpPr txBox="1"/>
          <p:nvPr/>
        </p:nvSpPr>
        <p:spPr>
          <a:xfrm>
            <a:off x="13072110" y="338327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
        <p:nvSpPr>
          <p:cNvPr id="2" name="Title 1"/>
          <p:cNvSpPr>
            <a:spLocks noGrp="1"/>
          </p:cNvSpPr>
          <p:nvPr>
            <p:ph type="title"/>
          </p:nvPr>
        </p:nvSpPr>
        <p:spPr>
          <a:xfrm>
            <a:off x="2649855" y="822961"/>
            <a:ext cx="10788014" cy="3291839"/>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81176" y="4663440"/>
            <a:ext cx="12022452" cy="1066800"/>
          </a:xfrm>
        </p:spPr>
        <p:txBody>
          <a:bodyPr vert="horz" lIns="91440" tIns="45720" rIns="91440" bIns="45720" rtlCol="0" anchor="b">
            <a:normAutofit/>
          </a:bodyPr>
          <a:lstStyle>
            <a:lvl1pPr algn="r">
              <a:buNone/>
              <a:defRPr lang="en-US" sz="288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781174" y="5730240"/>
            <a:ext cx="12022452" cy="1219200"/>
          </a:xfrm>
        </p:spPr>
        <p:txBody>
          <a:bodyPr anchor="t">
            <a:normAutofit/>
          </a:bodyPr>
          <a:lstStyle>
            <a:lvl1pPr marL="0" indent="0" algn="r">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8487548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81176" y="822961"/>
            <a:ext cx="12022454" cy="327279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781175" y="4206240"/>
            <a:ext cx="12022456" cy="1005840"/>
          </a:xfrm>
        </p:spPr>
        <p:txBody>
          <a:bodyPr vert="horz" lIns="91440" tIns="45720" rIns="91440" bIns="45720" rtlCol="0" anchor="b">
            <a:normAutofit/>
          </a:bodyPr>
          <a:lstStyle>
            <a:lvl1pPr>
              <a:buNone/>
              <a:defRPr lang="en-US" sz="336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781174" y="5212080"/>
            <a:ext cx="12022456" cy="173736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915EF-AFCD-4132-82EF-870B5A12F344}"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6449784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39527-FE96-4894-B06F-2A15DB563C4B}"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655256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79187" y="822960"/>
            <a:ext cx="2124443" cy="6126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81175" y="822960"/>
            <a:ext cx="9623690" cy="61264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21132-838B-4507-8C81-82A6112E720E}"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322185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F7961-54CC-43FD-A9CC-595090A79055}"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3142228" y="7040558"/>
            <a:ext cx="661400" cy="438150"/>
          </a:xfrm>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88987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86736" y="3200399"/>
            <a:ext cx="10716896" cy="2532458"/>
          </a:xfrm>
        </p:spPr>
        <p:txBody>
          <a:bodyPr anchor="b"/>
          <a:lstStyle>
            <a:lvl1pPr algn="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3086733" y="5732857"/>
            <a:ext cx="10716898" cy="1032480"/>
          </a:xfrm>
        </p:spPr>
        <p:txBody>
          <a:bodyPr anchor="t">
            <a:normAutofit/>
          </a:bodyPr>
          <a:lstStyle>
            <a:lvl1pPr marL="0" indent="0" algn="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68109-64B4-4D5C-AD56-DA820FC46135}" type="datetime1">
              <a:rPr lang="en-US" smtClean="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96547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81174" y="822961"/>
            <a:ext cx="12022456" cy="210311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781175" y="3200400"/>
            <a:ext cx="5874066" cy="3749041"/>
          </a:xfrm>
        </p:spPr>
        <p:txBody>
          <a:bodyPr>
            <a:normAutofit/>
          </a:bodyPr>
          <a:lstStyle>
            <a:lvl1pPr>
              <a:buClr>
                <a:schemeClr val="accent1">
                  <a:lumMod val="75000"/>
                </a:schemeClr>
              </a:buClr>
              <a:defRPr sz="2160"/>
            </a:lvl1pPr>
            <a:lvl2pPr>
              <a:buClr>
                <a:schemeClr val="accent1">
                  <a:lumMod val="75000"/>
                </a:schemeClr>
              </a:buClr>
              <a:defRPr sz="1920"/>
            </a:lvl2pPr>
            <a:lvl3pPr>
              <a:buClr>
                <a:schemeClr val="accent1">
                  <a:lumMod val="75000"/>
                </a:schemeClr>
              </a:buClr>
              <a:defRPr sz="1680"/>
            </a:lvl3pPr>
            <a:lvl4pPr>
              <a:buClr>
                <a:schemeClr val="accent1">
                  <a:lumMod val="75000"/>
                </a:schemeClr>
              </a:buClr>
              <a:defRPr sz="1440"/>
            </a:lvl4pPr>
            <a:lvl5pPr>
              <a:buClr>
                <a:schemeClr val="accent1">
                  <a:lumMod val="75000"/>
                </a:schemeClr>
              </a:buCl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929561" y="3200400"/>
            <a:ext cx="5874067" cy="3749040"/>
          </a:xfrm>
        </p:spPr>
        <p:txBody>
          <a:bodyPr>
            <a:normAutofit/>
          </a:bodyPr>
          <a:lstStyle>
            <a:lvl1pPr>
              <a:buClr>
                <a:schemeClr val="accent1">
                  <a:lumMod val="75000"/>
                </a:schemeClr>
              </a:buClr>
              <a:defRPr sz="2160"/>
            </a:lvl1pPr>
            <a:lvl2pPr>
              <a:buClr>
                <a:schemeClr val="accent1">
                  <a:lumMod val="75000"/>
                </a:schemeClr>
              </a:buClr>
              <a:defRPr sz="1920"/>
            </a:lvl2pPr>
            <a:lvl3pPr>
              <a:buClr>
                <a:schemeClr val="accent1">
                  <a:lumMod val="75000"/>
                </a:schemeClr>
              </a:buClr>
              <a:defRPr sz="1680"/>
            </a:lvl3pPr>
            <a:lvl4pPr>
              <a:buClr>
                <a:schemeClr val="accent1">
                  <a:lumMod val="75000"/>
                </a:schemeClr>
              </a:buClr>
              <a:defRPr sz="1440"/>
            </a:lvl4pPr>
            <a:lvl5pPr>
              <a:buClr>
                <a:schemeClr val="accent1">
                  <a:lumMod val="75000"/>
                </a:schemeClr>
              </a:buCl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65FC9-07D3-40E2-AB9F-A6F118D1CDA8}" type="datetime1">
              <a:rPr lang="en-US" smtClean="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75762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126615" y="3190240"/>
            <a:ext cx="5528626" cy="691514"/>
          </a:xfrm>
        </p:spPr>
        <p:txBody>
          <a:bodyPr anchor="b">
            <a:noAutofit/>
          </a:bodyPr>
          <a:lstStyle>
            <a:lvl1pPr marL="0" indent="0">
              <a:buNone/>
              <a:defRPr sz="3360" b="0">
                <a:solidFill>
                  <a:schemeClr val="accent1">
                    <a:lumMod val="7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781173" y="4002405"/>
            <a:ext cx="5874067" cy="2947034"/>
          </a:xfrm>
        </p:spPr>
        <p:txBody>
          <a:bodyPr anchor="t">
            <a:normAutofit/>
          </a:bodyPr>
          <a:lstStyle>
            <a:lvl1pPr>
              <a:buClr>
                <a:schemeClr val="accent1">
                  <a:lumMod val="75000"/>
                </a:schemeClr>
              </a:buClr>
              <a:defRPr sz="2160"/>
            </a:lvl1pPr>
            <a:lvl2pPr>
              <a:buClr>
                <a:schemeClr val="accent1">
                  <a:lumMod val="75000"/>
                </a:schemeClr>
              </a:buClr>
              <a:defRPr sz="1920"/>
            </a:lvl2pPr>
            <a:lvl3pPr>
              <a:buClr>
                <a:schemeClr val="accent1">
                  <a:lumMod val="75000"/>
                </a:schemeClr>
              </a:buClr>
              <a:defRPr sz="1680"/>
            </a:lvl3pPr>
            <a:lvl4pPr>
              <a:buClr>
                <a:schemeClr val="accent1">
                  <a:lumMod val="75000"/>
                </a:schemeClr>
              </a:buClr>
              <a:defRPr sz="1440"/>
            </a:lvl4pPr>
            <a:lvl5pPr>
              <a:buClr>
                <a:schemeClr val="accent1">
                  <a:lumMod val="75000"/>
                </a:schemeClr>
              </a:buCl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56585" y="3200400"/>
            <a:ext cx="5547044" cy="691514"/>
          </a:xfrm>
        </p:spPr>
        <p:txBody>
          <a:bodyPr anchor="b">
            <a:noAutofit/>
          </a:bodyPr>
          <a:lstStyle>
            <a:lvl1pPr marL="0" indent="0">
              <a:buNone/>
              <a:defRPr sz="3360" b="0">
                <a:solidFill>
                  <a:schemeClr val="accent1">
                    <a:lumMod val="7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929561" y="4002405"/>
            <a:ext cx="5874067" cy="2947034"/>
          </a:xfrm>
        </p:spPr>
        <p:txBody>
          <a:bodyPr anchor="t">
            <a:normAutofit/>
          </a:bodyPr>
          <a:lstStyle>
            <a:lvl1pPr>
              <a:buClr>
                <a:schemeClr val="accent1">
                  <a:lumMod val="75000"/>
                </a:schemeClr>
              </a:buClr>
              <a:defRPr sz="2160"/>
            </a:lvl1pPr>
            <a:lvl2pPr>
              <a:buClr>
                <a:schemeClr val="accent1">
                  <a:lumMod val="75000"/>
                </a:schemeClr>
              </a:buClr>
              <a:defRPr sz="1920"/>
            </a:lvl2pPr>
            <a:lvl3pPr>
              <a:buClr>
                <a:schemeClr val="accent1">
                  <a:lumMod val="75000"/>
                </a:schemeClr>
              </a:buClr>
              <a:defRPr sz="1680"/>
            </a:lvl3pPr>
            <a:lvl4pPr>
              <a:buClr>
                <a:schemeClr val="accent1">
                  <a:lumMod val="75000"/>
                </a:schemeClr>
              </a:buClr>
              <a:defRPr sz="1440"/>
            </a:lvl4pPr>
            <a:lvl5pPr>
              <a:buClr>
                <a:schemeClr val="accent1">
                  <a:lumMod val="75000"/>
                </a:schemeClr>
              </a:buCl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6A17F0-B3B4-4B5E-88F2-9279E517A143}" type="datetime1">
              <a:rPr lang="en-US" smtClean="0"/>
              <a:t>4/22/2022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84301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E43D09-CF4B-4A68-99F7-156002ED7061}" type="datetime1">
              <a:rPr lang="en-US" smtClean="0"/>
              <a:t>4/22/2022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70104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E4D3E-2C65-4034-B78E-385586336D69}" type="datetime1">
              <a:rPr lang="en-US" smtClean="0"/>
              <a:t>4/22/2022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810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1175" y="1920240"/>
            <a:ext cx="4258945"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314440" y="822960"/>
            <a:ext cx="7489188" cy="6126481"/>
          </a:xfrm>
        </p:spPr>
        <p:txBody>
          <a:bodyPr anchor="ctr">
            <a:normAutofit/>
          </a:bodyPr>
          <a:lstStyle>
            <a:lvl1pPr>
              <a:defRPr sz="2400"/>
            </a:lvl1pPr>
            <a:lvl2pPr>
              <a:defRPr sz="216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81175" y="3566160"/>
            <a:ext cx="4258945" cy="2194560"/>
          </a:xfrm>
        </p:spPr>
        <p:txBody>
          <a:bodyPr>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FF3CD0C4-9B2F-46B9-B6C0-C9E64E393C9D}" type="datetime1">
              <a:rPr lang="en-US" smtClean="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184134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269" y="2103119"/>
            <a:ext cx="6511390" cy="1645920"/>
          </a:xfrm>
        </p:spPr>
        <p:txBody>
          <a:bodyPr anchor="b">
            <a:normAutofit/>
          </a:bodyPr>
          <a:lstStyle>
            <a:lvl1pPr algn="ctr">
              <a:defRPr sz="336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113618" y="1097280"/>
            <a:ext cx="3937169" cy="54864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779269" y="3749039"/>
            <a:ext cx="6511390" cy="2194560"/>
          </a:xfrm>
        </p:spPr>
        <p:txBody>
          <a:bodyPr>
            <a:normAutofit/>
          </a:bodyPr>
          <a:lstStyle>
            <a:lvl1pPr marL="0" indent="0" algn="ctr">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E4FEE21-B4C4-42B1-B779-6B9509BC6FC5}" type="datetime1">
              <a:rPr lang="en-US" smtClean="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226043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80975" y="1"/>
            <a:ext cx="2924176" cy="82296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781174" y="822961"/>
            <a:ext cx="12022456" cy="210311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81172" y="3200400"/>
            <a:ext cx="12022456" cy="374904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79187" y="7059931"/>
            <a:ext cx="1371600" cy="43815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654915EF-AFCD-4132-82EF-870B5A12F344}" type="datetime1">
              <a:rPr lang="en-US" smtClean="0"/>
              <a:t>4/22/2022</a:t>
            </a:fld>
            <a:endParaRPr lang="en-US" dirty="0"/>
          </a:p>
        </p:txBody>
      </p:sp>
      <p:sp>
        <p:nvSpPr>
          <p:cNvPr id="5" name="Footer Placeholder 4"/>
          <p:cNvSpPr>
            <a:spLocks noGrp="1"/>
          </p:cNvSpPr>
          <p:nvPr>
            <p:ph type="ftr" sz="quarter" idx="3"/>
          </p:nvPr>
        </p:nvSpPr>
        <p:spPr>
          <a:xfrm>
            <a:off x="3086736" y="7059931"/>
            <a:ext cx="8501012" cy="43815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3142228" y="7059931"/>
            <a:ext cx="661400" cy="43815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3D6BB6DB-9A69-9345-8A1D-CAD21C4193CE}" type="slidenum">
              <a:rPr lang="en-US" smtClean="0"/>
              <a:pPr/>
              <a:t>‹#›</a:t>
            </a:fld>
            <a:endParaRPr lang="en-US" dirty="0"/>
          </a:p>
        </p:txBody>
      </p:sp>
    </p:spTree>
    <p:extLst>
      <p:ext uri="{BB962C8B-B14F-4D97-AF65-F5344CB8AC3E}">
        <p14:creationId xmlns:p14="http://schemas.microsoft.com/office/powerpoint/2010/main" val="87492949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hf sldNum="0" hdr="0" ftr="0" dt="0"/>
  <p:txStyles>
    <p:titleStyle>
      <a:lvl1pPr algn="ctr" defTabSz="548640" rtl="0" eaLnBrk="1" latinLnBrk="0" hangingPunct="1">
        <a:spcBef>
          <a:spcPct val="0"/>
        </a:spcBef>
        <a:buNone/>
        <a:defRPr sz="48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accent1">
            <a:lumMod val="75000"/>
          </a:schemeClr>
        </a:buClr>
        <a:buSzPct val="145000"/>
        <a:buFont typeface="Arial"/>
        <a:buChar char="•"/>
        <a:defRPr sz="2880" kern="1200" cap="none">
          <a:solidFill>
            <a:schemeClr val="tx1"/>
          </a:solidFill>
          <a:effectLst/>
          <a:latin typeface="+mn-lt"/>
          <a:ea typeface="+mn-ea"/>
          <a:cs typeface="+mn-cs"/>
        </a:defRPr>
      </a:lvl1pPr>
      <a:lvl2pPr marL="891540" indent="-342900" algn="l" defTabSz="548640" rtl="0" eaLnBrk="1" latinLnBrk="0" hangingPunct="1">
        <a:spcBef>
          <a:spcPct val="20000"/>
        </a:spcBef>
        <a:spcAft>
          <a:spcPts val="720"/>
        </a:spcAft>
        <a:buClr>
          <a:schemeClr val="accent1">
            <a:lumMod val="75000"/>
          </a:schemeClr>
        </a:buClr>
        <a:buSzPct val="145000"/>
        <a:buFont typeface="Arial"/>
        <a:buChar char="•"/>
        <a:defRPr sz="2400" kern="1200" cap="none">
          <a:solidFill>
            <a:schemeClr val="tx1"/>
          </a:solidFill>
          <a:effectLst/>
          <a:latin typeface="+mn-lt"/>
          <a:ea typeface="+mn-ea"/>
          <a:cs typeface="+mn-cs"/>
        </a:defRPr>
      </a:lvl2pPr>
      <a:lvl3pPr marL="1440180" indent="-342900" algn="l" defTabSz="548640" rtl="0" eaLnBrk="1" latinLnBrk="0" hangingPunct="1">
        <a:spcBef>
          <a:spcPct val="20000"/>
        </a:spcBef>
        <a:spcAft>
          <a:spcPts val="720"/>
        </a:spcAft>
        <a:buClr>
          <a:schemeClr val="accent1">
            <a:lumMod val="75000"/>
          </a:schemeClr>
        </a:buClr>
        <a:buSzPct val="145000"/>
        <a:buFont typeface="Arial"/>
        <a:buChar char="•"/>
        <a:defRPr sz="2160" kern="1200" cap="none">
          <a:solidFill>
            <a:schemeClr val="tx1"/>
          </a:solidFill>
          <a:effectLst/>
          <a:latin typeface="+mn-lt"/>
          <a:ea typeface="+mn-ea"/>
          <a:cs typeface="+mn-cs"/>
        </a:defRPr>
      </a:lvl3pPr>
      <a:lvl4pPr marL="1851660" indent="-205740" algn="l" defTabSz="548640" rtl="0" eaLnBrk="1" latinLnBrk="0" hangingPunct="1">
        <a:spcBef>
          <a:spcPct val="20000"/>
        </a:spcBef>
        <a:spcAft>
          <a:spcPts val="720"/>
        </a:spcAft>
        <a:buClr>
          <a:schemeClr val="accent1">
            <a:lumMod val="75000"/>
          </a:schemeClr>
        </a:buClr>
        <a:buSzPct val="145000"/>
        <a:buFont typeface="Arial"/>
        <a:buChar char="•"/>
        <a:defRPr sz="1920" kern="1200" cap="none">
          <a:solidFill>
            <a:schemeClr val="tx1"/>
          </a:solidFill>
          <a:effectLst/>
          <a:latin typeface="+mn-lt"/>
          <a:ea typeface="+mn-ea"/>
          <a:cs typeface="+mn-cs"/>
        </a:defRPr>
      </a:lvl4pPr>
      <a:lvl5pPr marL="2400300" indent="-205740" algn="l" defTabSz="548640" rtl="0" eaLnBrk="1" latinLnBrk="0" hangingPunct="1">
        <a:spcBef>
          <a:spcPct val="20000"/>
        </a:spcBef>
        <a:spcAft>
          <a:spcPts val="720"/>
        </a:spcAft>
        <a:buClr>
          <a:schemeClr val="accent1">
            <a:lumMod val="75000"/>
          </a:schemeClr>
        </a:buClr>
        <a:buSzPct val="145000"/>
        <a:buFont typeface="Arial"/>
        <a:buChar char="•"/>
        <a:defRPr sz="1680" kern="1200" cap="none">
          <a:solidFill>
            <a:schemeClr val="tx1"/>
          </a:solidFill>
          <a:effectLst/>
          <a:latin typeface="+mn-lt"/>
          <a:ea typeface="+mn-ea"/>
          <a:cs typeface="+mn-cs"/>
        </a:defRPr>
      </a:lvl5pPr>
      <a:lvl6pPr marL="3017520" indent="-274320" algn="l" defTabSz="548640" rtl="0" eaLnBrk="1" latinLnBrk="0" hangingPunct="1">
        <a:spcBef>
          <a:spcPct val="20000"/>
        </a:spcBef>
        <a:spcAft>
          <a:spcPts val="720"/>
        </a:spcAft>
        <a:buClr>
          <a:schemeClr val="accent1">
            <a:lumMod val="75000"/>
          </a:schemeClr>
        </a:buClr>
        <a:buSzPct val="145000"/>
        <a:buFont typeface="Arial"/>
        <a:buChar char="•"/>
        <a:defRPr sz="1680" kern="1200" cap="none">
          <a:solidFill>
            <a:schemeClr val="tx1"/>
          </a:solidFill>
          <a:effectLst/>
          <a:latin typeface="+mn-lt"/>
          <a:ea typeface="+mn-ea"/>
          <a:cs typeface="+mn-cs"/>
        </a:defRPr>
      </a:lvl6pPr>
      <a:lvl7pPr marL="3566160" indent="-274320" algn="l" defTabSz="548640" rtl="0" eaLnBrk="1" latinLnBrk="0" hangingPunct="1">
        <a:spcBef>
          <a:spcPct val="20000"/>
        </a:spcBef>
        <a:spcAft>
          <a:spcPts val="720"/>
        </a:spcAft>
        <a:buClr>
          <a:schemeClr val="accent1">
            <a:lumMod val="75000"/>
          </a:schemeClr>
        </a:buClr>
        <a:buSzPct val="145000"/>
        <a:buFont typeface="Arial"/>
        <a:buChar char="•"/>
        <a:defRPr sz="1680" kern="1200" cap="none">
          <a:solidFill>
            <a:schemeClr val="tx1"/>
          </a:solidFill>
          <a:effectLst/>
          <a:latin typeface="+mn-lt"/>
          <a:ea typeface="+mn-ea"/>
          <a:cs typeface="+mn-cs"/>
        </a:defRPr>
      </a:lvl7pPr>
      <a:lvl8pPr marL="4114800" indent="-274320" algn="l" defTabSz="548640" rtl="0" eaLnBrk="1" latinLnBrk="0" hangingPunct="1">
        <a:spcBef>
          <a:spcPct val="20000"/>
        </a:spcBef>
        <a:spcAft>
          <a:spcPts val="720"/>
        </a:spcAft>
        <a:buClr>
          <a:schemeClr val="accent1">
            <a:lumMod val="75000"/>
          </a:schemeClr>
        </a:buClr>
        <a:buSzPct val="145000"/>
        <a:buFont typeface="Arial"/>
        <a:buChar char="•"/>
        <a:defRPr sz="1680" kern="1200" cap="none">
          <a:solidFill>
            <a:schemeClr val="tx1"/>
          </a:solidFill>
          <a:effectLst/>
          <a:latin typeface="+mn-lt"/>
          <a:ea typeface="+mn-ea"/>
          <a:cs typeface="+mn-cs"/>
        </a:defRPr>
      </a:lvl8pPr>
      <a:lvl9pPr marL="4663440" indent="-274320" algn="l" defTabSz="548640" rtl="0" eaLnBrk="1" latinLnBrk="0" hangingPunct="1">
        <a:spcBef>
          <a:spcPct val="20000"/>
        </a:spcBef>
        <a:spcAft>
          <a:spcPts val="720"/>
        </a:spcAft>
        <a:buClr>
          <a:schemeClr val="accent1">
            <a:lumMod val="75000"/>
          </a:schemeClr>
        </a:buClr>
        <a:buSzPct val="145000"/>
        <a:buFont typeface="Arial"/>
        <a:buChar char="•"/>
        <a:defRPr sz="1680" kern="1200" cap="none">
          <a:solidFill>
            <a:schemeClr val="tx1"/>
          </a:solidFill>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endallhunt.com/index.cfm?PID=219&amp;PRD=2126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fi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fi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fif"/><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7G0OUHnCud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6826F4E-6E9F-4B0A-A945-E39D7347D0DD}"/>
              </a:ext>
            </a:extLst>
          </p:cNvPr>
          <p:cNvPicPr>
            <a:picLocks noChangeAspect="1"/>
          </p:cNvPicPr>
          <p:nvPr/>
        </p:nvPicPr>
        <p:blipFill>
          <a:blip r:embed="rId3"/>
          <a:stretch>
            <a:fillRect/>
          </a:stretch>
        </p:blipFill>
        <p:spPr>
          <a:xfrm>
            <a:off x="2615609" y="0"/>
            <a:ext cx="12014791" cy="8229600"/>
          </a:xfrm>
          <a:prstGeom prst="rect">
            <a:avLst/>
          </a:prstGeom>
        </p:spPr>
      </p:pic>
    </p:spTree>
    <p:extLst>
      <p:ext uri="{BB962C8B-B14F-4D97-AF65-F5344CB8AC3E}">
        <p14:creationId xmlns:p14="http://schemas.microsoft.com/office/powerpoint/2010/main" val="118754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8867"/>
            <a:ext cx="13228662" cy="707886"/>
          </a:xfrm>
          <a:prstGeom prst="rect">
            <a:avLst/>
          </a:prstGeom>
          <a:noFill/>
        </p:spPr>
        <p:txBody>
          <a:bodyPr wrap="square" lIns="91440" tIns="45720" rIns="91440" bIns="45720" rtlCol="0">
            <a:spAutoFit/>
          </a:bodyPr>
          <a:lstStyle/>
          <a:p>
            <a:pPr algn="ctr"/>
            <a:r>
              <a:rPr lang="en-US" sz="4000" dirty="0">
                <a:latin typeface="Circular Std Bold"/>
                <a:cs typeface="Circular Std Bold"/>
              </a:rPr>
              <a:t>What Is Diversity?</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1881463" y="1424762"/>
            <a:ext cx="11015830" cy="3356419"/>
          </a:xfrm>
        </p:spPr>
        <p:txBody>
          <a:bodyPr>
            <a:normAutofit/>
          </a:bodyPr>
          <a:lstStyle/>
          <a:p>
            <a:pPr marL="996010" lvl="1" algn="ctr">
              <a:buFont typeface="Wingdings" panose="05000000000000000000" pitchFamily="2" charset="2"/>
              <a:buChar char="Ø"/>
            </a:pPr>
            <a:r>
              <a:rPr lang="en-US" sz="2800" b="1" i="1" dirty="0">
                <a:solidFill>
                  <a:srgbClr val="1696E6"/>
                </a:solidFill>
              </a:rPr>
              <a:t>Diversity</a:t>
            </a:r>
            <a:r>
              <a:rPr lang="en-US" sz="2800" dirty="0">
                <a:solidFill>
                  <a:srgbClr val="545454"/>
                </a:solidFill>
              </a:rPr>
              <a:t> is differences in racial and ethnic, socioeconomic, geographic, and academic/professional backgrounds. People with different opinions, backgrounds (degrees and social experience), religious beliefs, political beliefs, sexual orientations, heritage, and life experience.</a:t>
            </a:r>
            <a:endParaRPr lang="en-US" sz="2800" dirty="0"/>
          </a:p>
        </p:txBody>
      </p:sp>
      <p:pic>
        <p:nvPicPr>
          <p:cNvPr id="3" name="Picture 2"/>
          <p:cNvPicPr>
            <a:picLocks noChangeAspect="1"/>
          </p:cNvPicPr>
          <p:nvPr/>
        </p:nvPicPr>
        <p:blipFill>
          <a:blip r:embed="rId3"/>
          <a:stretch>
            <a:fillRect/>
          </a:stretch>
        </p:blipFill>
        <p:spPr>
          <a:xfrm>
            <a:off x="5483450" y="4626667"/>
            <a:ext cx="4681276" cy="3110448"/>
          </a:xfrm>
          <a:prstGeom prst="rect">
            <a:avLst/>
          </a:prstGeom>
        </p:spPr>
      </p:pic>
      <p:sp>
        <p:nvSpPr>
          <p:cNvPr id="5" name="Right Arrow 4"/>
          <p:cNvSpPr/>
          <p:nvPr/>
        </p:nvSpPr>
        <p:spPr>
          <a:xfrm>
            <a:off x="1503123" y="5674290"/>
            <a:ext cx="2167003" cy="91757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81462" y="5907739"/>
            <a:ext cx="1139868" cy="400110"/>
          </a:xfrm>
          <a:prstGeom prst="rect">
            <a:avLst/>
          </a:prstGeom>
          <a:noFill/>
        </p:spPr>
        <p:txBody>
          <a:bodyPr wrap="square" rtlCol="0">
            <a:spAutoFit/>
          </a:bodyPr>
          <a:lstStyle/>
          <a:p>
            <a:r>
              <a:rPr lang="en-US" sz="2000" dirty="0"/>
              <a:t>The Mix</a:t>
            </a:r>
          </a:p>
        </p:txBody>
      </p:sp>
    </p:spTree>
    <p:extLst>
      <p:ext uri="{BB962C8B-B14F-4D97-AF65-F5344CB8AC3E}">
        <p14:creationId xmlns:p14="http://schemas.microsoft.com/office/powerpoint/2010/main" val="207749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075" y="1751766"/>
            <a:ext cx="6167017" cy="65341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665"/>
            <a:ext cx="3022248" cy="30222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610" y="21265"/>
            <a:ext cx="4505325" cy="1543050"/>
          </a:xfrm>
          <a:prstGeom prst="rect">
            <a:avLst/>
          </a:prstGeom>
        </p:spPr>
      </p:pic>
      <p:pic>
        <p:nvPicPr>
          <p:cNvPr id="6" name="Picture 5"/>
          <p:cNvPicPr>
            <a:picLocks noChangeAspect="1"/>
          </p:cNvPicPr>
          <p:nvPr/>
        </p:nvPicPr>
        <p:blipFill>
          <a:blip r:embed="rId6"/>
          <a:stretch>
            <a:fillRect/>
          </a:stretch>
        </p:blipFill>
        <p:spPr>
          <a:xfrm>
            <a:off x="10530747" y="5018817"/>
            <a:ext cx="3023878" cy="3023878"/>
          </a:xfrm>
          <a:prstGeom prst="rect">
            <a:avLst/>
          </a:prstGeom>
        </p:spPr>
      </p:pic>
    </p:spTree>
    <p:extLst>
      <p:ext uri="{BB962C8B-B14F-4D97-AF65-F5344CB8AC3E}">
        <p14:creationId xmlns:p14="http://schemas.microsoft.com/office/powerpoint/2010/main" val="9719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813" y="284746"/>
            <a:ext cx="13228662" cy="707886"/>
          </a:xfrm>
          <a:prstGeom prst="rect">
            <a:avLst/>
          </a:prstGeom>
          <a:noFill/>
        </p:spPr>
        <p:txBody>
          <a:bodyPr wrap="square" lIns="91440" tIns="45720" rIns="91440" bIns="45720" rtlCol="0">
            <a:spAutoFit/>
          </a:bodyPr>
          <a:lstStyle/>
          <a:p>
            <a:pPr algn="ctr"/>
            <a:r>
              <a:rPr lang="en-US" sz="4000" dirty="0">
                <a:latin typeface="Circular Std Bold"/>
                <a:cs typeface="Circular Std Bold"/>
              </a:rPr>
              <a:t>What Is Inclusion?</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2127711" y="1069970"/>
            <a:ext cx="9115683" cy="3437056"/>
          </a:xfrm>
        </p:spPr>
        <p:txBody>
          <a:bodyPr>
            <a:normAutofit/>
          </a:bodyPr>
          <a:lstStyle/>
          <a:p>
            <a:r>
              <a:rPr lang="en-US" sz="2800" b="1" i="1" dirty="0">
                <a:solidFill>
                  <a:srgbClr val="1696E6"/>
                </a:solidFill>
              </a:rPr>
              <a:t>Inclusion</a:t>
            </a:r>
            <a:r>
              <a:rPr lang="en-US" sz="2800" dirty="0"/>
              <a:t> involves bringing together and harnessing diverse forces and resources in a way that is beneficial. Inclusion puts the concept and practice of diversity into action by creating an environment of involvement, respect, and connection—where the richness of ideas, backgrounds, and perspectives are harnessed to create business value and overall success. </a:t>
            </a:r>
          </a:p>
        </p:txBody>
      </p:sp>
      <p:sp>
        <p:nvSpPr>
          <p:cNvPr id="6" name="Rectangle 5"/>
          <p:cNvSpPr/>
          <p:nvPr/>
        </p:nvSpPr>
        <p:spPr>
          <a:xfrm>
            <a:off x="545910" y="7808288"/>
            <a:ext cx="7315200" cy="307777"/>
          </a:xfrm>
          <a:prstGeom prst="rect">
            <a:avLst/>
          </a:prstGeom>
        </p:spPr>
        <p:txBody>
          <a:bodyPr>
            <a:spAutoFit/>
          </a:bodyPr>
          <a:lstStyle/>
          <a:p>
            <a:r>
              <a:rPr lang="en-US" sz="1400" dirty="0"/>
              <a:t>Source: http://www.diversityjournal.com/1471-moving-from-diversity-to-inclusion/</a:t>
            </a:r>
          </a:p>
        </p:txBody>
      </p:sp>
      <p:pic>
        <p:nvPicPr>
          <p:cNvPr id="5" name="Picture 4"/>
          <p:cNvPicPr>
            <a:picLocks noChangeAspect="1"/>
          </p:cNvPicPr>
          <p:nvPr/>
        </p:nvPicPr>
        <p:blipFill>
          <a:blip r:embed="rId3"/>
          <a:stretch>
            <a:fillRect/>
          </a:stretch>
        </p:blipFill>
        <p:spPr>
          <a:xfrm>
            <a:off x="1498560" y="4860778"/>
            <a:ext cx="2188654" cy="969348"/>
          </a:xfrm>
          <a:prstGeom prst="rect">
            <a:avLst/>
          </a:prstGeom>
        </p:spPr>
      </p:pic>
      <p:sp>
        <p:nvSpPr>
          <p:cNvPr id="7" name="TextBox 6"/>
          <p:cNvSpPr txBox="1"/>
          <p:nvPr/>
        </p:nvSpPr>
        <p:spPr>
          <a:xfrm>
            <a:off x="1678488" y="5585047"/>
            <a:ext cx="1515649" cy="1569660"/>
          </a:xfrm>
          <a:prstGeom prst="rect">
            <a:avLst/>
          </a:prstGeom>
          <a:noFill/>
        </p:spPr>
        <p:txBody>
          <a:bodyPr wrap="square" rtlCol="0">
            <a:spAutoFit/>
          </a:bodyPr>
          <a:lstStyle/>
          <a:p>
            <a:pPr algn="ctr"/>
            <a:r>
              <a:rPr lang="en-US" sz="2400" dirty="0"/>
              <a:t>Inclusion: “Making the Mix Work”</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699" t="2003" r="6453" b="3968"/>
          <a:stretch/>
        </p:blipFill>
        <p:spPr>
          <a:xfrm>
            <a:off x="4316365" y="4425018"/>
            <a:ext cx="4150110" cy="2872180"/>
          </a:xfrm>
          <a:prstGeom prst="rect">
            <a:avLst/>
          </a:prstGeom>
        </p:spPr>
      </p:pic>
    </p:spTree>
    <p:extLst>
      <p:ext uri="{BB962C8B-B14F-4D97-AF65-F5344CB8AC3E}">
        <p14:creationId xmlns:p14="http://schemas.microsoft.com/office/powerpoint/2010/main" val="141662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923" y="293919"/>
            <a:ext cx="13228662" cy="1323439"/>
          </a:xfrm>
          <a:prstGeom prst="rect">
            <a:avLst/>
          </a:prstGeom>
          <a:noFill/>
        </p:spPr>
        <p:txBody>
          <a:bodyPr wrap="square" lIns="91440" tIns="45720" rIns="91440" bIns="45720" rtlCol="0">
            <a:spAutoFit/>
          </a:bodyPr>
          <a:lstStyle/>
          <a:p>
            <a:pPr algn="ctr"/>
            <a:r>
              <a:rPr lang="en-US" sz="4000" dirty="0">
                <a:latin typeface="Trebuchet MS" panose="020B0603020202020204" pitchFamily="34" charset="0"/>
                <a:cs typeface="Circular Std Bold"/>
              </a:rPr>
              <a:t>What is the difference between diversity </a:t>
            </a:r>
          </a:p>
          <a:p>
            <a:pPr algn="ctr"/>
            <a:r>
              <a:rPr lang="en-US" sz="4000" dirty="0">
                <a:latin typeface="Trebuchet MS" panose="020B0603020202020204" pitchFamily="34" charset="0"/>
                <a:cs typeface="Circular Std Bold"/>
              </a:rPr>
              <a:t>and inclusion?</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1935126" y="1775637"/>
            <a:ext cx="11609934" cy="5790084"/>
          </a:xfrm>
        </p:spPr>
        <p:txBody>
          <a:bodyPr>
            <a:normAutofit fontScale="85000" lnSpcReduction="20000"/>
          </a:bodyPr>
          <a:lstStyle/>
          <a:p>
            <a:pPr marL="996010" lvl="1">
              <a:buFont typeface="Wingdings" panose="05000000000000000000" pitchFamily="2" charset="2"/>
              <a:buChar char="Ø"/>
            </a:pPr>
            <a:r>
              <a:rPr lang="en-US" dirty="0"/>
              <a:t>Diversity is simply a </a:t>
            </a:r>
            <a:r>
              <a:rPr lang="en-US" dirty="0">
                <a:solidFill>
                  <a:srgbClr val="1696E6"/>
                </a:solidFill>
              </a:rPr>
              <a:t>representation of many different types of people</a:t>
            </a:r>
            <a:br>
              <a:rPr lang="en-US" dirty="0">
                <a:solidFill>
                  <a:srgbClr val="1696E6"/>
                </a:solidFill>
              </a:rPr>
            </a:br>
            <a:r>
              <a:rPr lang="en-US" dirty="0"/>
              <a:t>(gender, race, ability, religion, etc.)</a:t>
            </a:r>
          </a:p>
          <a:p>
            <a:pPr marL="653110" lvl="1" indent="0">
              <a:buNone/>
            </a:pPr>
            <a:endParaRPr lang="en-US" dirty="0"/>
          </a:p>
          <a:p>
            <a:pPr marL="996010" lvl="1">
              <a:buFont typeface="Wingdings" panose="05000000000000000000" pitchFamily="2" charset="2"/>
              <a:buChar char="Ø"/>
            </a:pPr>
            <a:r>
              <a:rPr lang="en-US" dirty="0"/>
              <a:t>Diversity often </a:t>
            </a:r>
            <a:r>
              <a:rPr lang="en-US" dirty="0">
                <a:solidFill>
                  <a:srgbClr val="1696E6"/>
                </a:solidFill>
              </a:rPr>
              <a:t>focuses on the differences and</a:t>
            </a:r>
            <a:r>
              <a:rPr lang="en-US" dirty="0"/>
              <a:t> is </a:t>
            </a:r>
            <a:r>
              <a:rPr lang="en-US" dirty="0">
                <a:solidFill>
                  <a:srgbClr val="1696E6"/>
                </a:solidFill>
              </a:rPr>
              <a:t>referred to as "the mix.“</a:t>
            </a:r>
          </a:p>
          <a:p>
            <a:pPr marL="996010" lvl="1">
              <a:buFont typeface="Wingdings" panose="05000000000000000000" pitchFamily="2" charset="2"/>
              <a:buChar char="Ø"/>
            </a:pPr>
            <a:endParaRPr lang="en-US" dirty="0">
              <a:solidFill>
                <a:srgbClr val="1696E6"/>
              </a:solidFill>
            </a:endParaRPr>
          </a:p>
          <a:p>
            <a:pPr marL="996010" lvl="1">
              <a:buFont typeface="Wingdings" panose="05000000000000000000" pitchFamily="2" charset="2"/>
              <a:buChar char="Ø"/>
            </a:pPr>
            <a:r>
              <a:rPr lang="en-US" dirty="0"/>
              <a:t>Inclusion is the </a:t>
            </a:r>
            <a:r>
              <a:rPr lang="en-US" dirty="0">
                <a:solidFill>
                  <a:srgbClr val="1696E6"/>
                </a:solidFill>
              </a:rPr>
              <a:t>deliberate act of welcoming diversity and creating an environment </a:t>
            </a:r>
            <a:br>
              <a:rPr lang="en-US" dirty="0">
                <a:solidFill>
                  <a:srgbClr val="1696E6"/>
                </a:solidFill>
              </a:rPr>
            </a:br>
            <a:r>
              <a:rPr lang="en-US" dirty="0"/>
              <a:t>where all different kinds of people can thrive and succeed. </a:t>
            </a:r>
          </a:p>
          <a:p>
            <a:pPr marL="653110" lvl="1" indent="0">
              <a:buNone/>
            </a:pPr>
            <a:endParaRPr lang="en-US" dirty="0"/>
          </a:p>
          <a:p>
            <a:pPr marL="996010" lvl="1">
              <a:buFont typeface="Wingdings" panose="05000000000000000000" pitchFamily="2" charset="2"/>
              <a:buChar char="Ø"/>
            </a:pPr>
            <a:r>
              <a:rPr lang="en-US" dirty="0"/>
              <a:t>Inclusion is the act of </a:t>
            </a:r>
            <a:r>
              <a:rPr lang="en-US" dirty="0">
                <a:solidFill>
                  <a:srgbClr val="1696E6"/>
                </a:solidFill>
              </a:rPr>
              <a:t>"making the mix work." </a:t>
            </a:r>
          </a:p>
          <a:p>
            <a:pPr marL="996010" lvl="1">
              <a:buFont typeface="Wingdings" panose="05000000000000000000" pitchFamily="2" charset="2"/>
              <a:buChar char="Ø"/>
            </a:pPr>
            <a:endParaRPr lang="en-US" dirty="0">
              <a:solidFill>
                <a:srgbClr val="1696E6"/>
              </a:solidFill>
            </a:endParaRPr>
          </a:p>
          <a:p>
            <a:pPr marL="996010" lvl="1">
              <a:buFont typeface="Wingdings" panose="05000000000000000000" pitchFamily="2" charset="2"/>
              <a:buChar char="Ø"/>
            </a:pPr>
            <a:r>
              <a:rPr lang="en-US" dirty="0"/>
              <a:t>Diversity is </a:t>
            </a:r>
            <a:r>
              <a:rPr lang="en-US" u="sng" dirty="0">
                <a:solidFill>
                  <a:srgbClr val="1696E6"/>
                </a:solidFill>
              </a:rPr>
              <a:t>what you have</a:t>
            </a:r>
            <a:r>
              <a:rPr lang="en-US" u="sng" dirty="0"/>
              <a:t>. </a:t>
            </a:r>
            <a:r>
              <a:rPr lang="en-US" dirty="0">
                <a:solidFill>
                  <a:schemeClr val="tx1"/>
                </a:solidFill>
              </a:rPr>
              <a:t>Inclusion is </a:t>
            </a:r>
            <a:r>
              <a:rPr lang="en-US" u="sng" dirty="0">
                <a:solidFill>
                  <a:srgbClr val="1696E6"/>
                </a:solidFill>
              </a:rPr>
              <a:t>what you do</a:t>
            </a:r>
            <a:r>
              <a:rPr lang="en-US" u="sng" dirty="0"/>
              <a:t>. </a:t>
            </a:r>
          </a:p>
          <a:p>
            <a:pPr marL="1476070" lvl="2">
              <a:buFont typeface="Wingdings" panose="05000000000000000000" pitchFamily="2" charset="2"/>
              <a:buChar char="Ø"/>
            </a:pPr>
            <a:r>
              <a:rPr lang="en-US" dirty="0"/>
              <a:t>Simply having a diverse group, team, workforce, classroom, etc., </a:t>
            </a:r>
            <a:r>
              <a:rPr lang="en-US" u="sng" dirty="0"/>
              <a:t>is not enough. </a:t>
            </a:r>
          </a:p>
          <a:p>
            <a:pPr marL="1476070" lvl="2">
              <a:buFont typeface="Wingdings" panose="05000000000000000000" pitchFamily="2" charset="2"/>
              <a:buChar char="Ø"/>
            </a:pPr>
            <a:r>
              <a:rPr lang="en-US" dirty="0"/>
              <a:t>*Everyone should feel safe and encouraged to fully participate, share ideas, be seen, be heard, be acknowledged, be respected, be involved, and be on equal footing </a:t>
            </a:r>
            <a:br>
              <a:rPr lang="en-US" dirty="0"/>
            </a:br>
            <a:r>
              <a:rPr lang="en-US" dirty="0"/>
              <a:t>as everyone else. </a:t>
            </a:r>
            <a:br>
              <a:rPr lang="en-US" dirty="0"/>
            </a:br>
            <a:r>
              <a:rPr lang="en-US" dirty="0"/>
              <a:t/>
            </a:r>
            <a:br>
              <a:rPr lang="en-US" dirty="0"/>
            </a:br>
            <a:endParaRPr lang="en-US" dirty="0"/>
          </a:p>
        </p:txBody>
      </p:sp>
      <p:sp>
        <p:nvSpPr>
          <p:cNvPr id="3" name="TextBox 2"/>
          <p:cNvSpPr txBox="1"/>
          <p:nvPr/>
        </p:nvSpPr>
        <p:spPr>
          <a:xfrm>
            <a:off x="3103067" y="7565721"/>
            <a:ext cx="2170682" cy="523220"/>
          </a:xfrm>
          <a:prstGeom prst="rect">
            <a:avLst/>
          </a:prstGeom>
          <a:noFill/>
        </p:spPr>
        <p:txBody>
          <a:bodyPr wrap="square" rtlCol="0">
            <a:spAutoFit/>
          </a:bodyPr>
          <a:lstStyle/>
          <a:p>
            <a:r>
              <a:rPr lang="en-US" sz="1400" dirty="0"/>
              <a:t>Source: </a:t>
            </a:r>
            <a:r>
              <a:rPr lang="en-US" sz="1400" b="1" dirty="0"/>
              <a:t>Tiffany Jana</a:t>
            </a:r>
          </a:p>
          <a:p>
            <a:r>
              <a:rPr lang="en-US" sz="1400" dirty="0"/>
              <a:t>CEO at TMI Consulting Inc. </a:t>
            </a:r>
          </a:p>
        </p:txBody>
      </p:sp>
      <p:pic>
        <p:nvPicPr>
          <p:cNvPr id="6" name="Picture 5" descr="A picture containing person&#10;&#10;Description automatically generated">
            <a:extLst>
              <a:ext uri="{FF2B5EF4-FFF2-40B4-BE49-F238E27FC236}">
                <a16:creationId xmlns:a16="http://schemas.microsoft.com/office/drawing/2014/main" id="{DC285505-456F-4A9A-BE9D-C52B9F6A251B}"/>
              </a:ext>
            </a:extLst>
          </p:cNvPr>
          <p:cNvPicPr>
            <a:picLocks noChangeAspect="1"/>
          </p:cNvPicPr>
          <p:nvPr/>
        </p:nvPicPr>
        <p:blipFill>
          <a:blip r:embed="rId3"/>
          <a:stretch>
            <a:fillRect/>
          </a:stretch>
        </p:blipFill>
        <p:spPr>
          <a:xfrm rot="5400000">
            <a:off x="11591717" y="1410908"/>
            <a:ext cx="3095850" cy="2747599"/>
          </a:xfrm>
          <a:prstGeom prst="rect">
            <a:avLst/>
          </a:prstGeom>
        </p:spPr>
      </p:pic>
    </p:spTree>
    <p:extLst>
      <p:ext uri="{BB962C8B-B14F-4D97-AF65-F5344CB8AC3E}">
        <p14:creationId xmlns:p14="http://schemas.microsoft.com/office/powerpoint/2010/main" val="206216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7776" y="200061"/>
            <a:ext cx="11397283" cy="707886"/>
          </a:xfrm>
          <a:prstGeom prst="rect">
            <a:avLst/>
          </a:prstGeom>
          <a:noFill/>
        </p:spPr>
        <p:txBody>
          <a:bodyPr wrap="square" lIns="91440" tIns="45720" rIns="91440" bIns="45720" rtlCol="0">
            <a:spAutoFit/>
          </a:bodyPr>
          <a:lstStyle/>
          <a:p>
            <a:r>
              <a:rPr lang="en-US" sz="4000" dirty="0"/>
              <a:t>Why Does Diversity Matter at College Anyway?</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1871329" y="1414130"/>
            <a:ext cx="9388550" cy="5497033"/>
          </a:xfrm>
        </p:spPr>
        <p:txBody>
          <a:bodyPr>
            <a:noAutofit/>
          </a:bodyPr>
          <a:lstStyle/>
          <a:p>
            <a:r>
              <a:rPr lang="en-US" sz="2600" dirty="0"/>
              <a:t>1. Diversity </a:t>
            </a:r>
            <a:r>
              <a:rPr lang="en-US" sz="2600" b="1" dirty="0">
                <a:solidFill>
                  <a:srgbClr val="1696E6"/>
                </a:solidFill>
              </a:rPr>
              <a:t>expands worldliness</a:t>
            </a:r>
            <a:r>
              <a:rPr lang="en-US" sz="2600" dirty="0">
                <a:solidFill>
                  <a:srgbClr val="1696E6"/>
                </a:solidFill>
              </a:rPr>
              <a:t>. </a:t>
            </a:r>
            <a:r>
              <a:rPr lang="en-US" sz="2600" dirty="0"/>
              <a:t>College might be the first time you have had the opportunity to have real interaction with people from diverse groups. </a:t>
            </a:r>
          </a:p>
          <a:p>
            <a:r>
              <a:rPr lang="en-US" sz="2600" dirty="0"/>
              <a:t>2. Diversity </a:t>
            </a:r>
            <a:r>
              <a:rPr lang="en-US" sz="2600" b="1" dirty="0">
                <a:solidFill>
                  <a:srgbClr val="1696E6"/>
                </a:solidFill>
              </a:rPr>
              <a:t>enhances social development</a:t>
            </a:r>
            <a:r>
              <a:rPr lang="en-US" sz="2600" dirty="0">
                <a:solidFill>
                  <a:srgbClr val="1696E6"/>
                </a:solidFill>
              </a:rPr>
              <a:t>. </a:t>
            </a:r>
            <a:r>
              <a:rPr lang="en-US" sz="2600" dirty="0"/>
              <a:t>Interacting with people from a variety of groups widens your social circle by expanding the pool of people with whom you can associate and develop relationships. </a:t>
            </a:r>
          </a:p>
          <a:p>
            <a:r>
              <a:rPr lang="en-US" sz="2600" dirty="0"/>
              <a:t>3. Diversity </a:t>
            </a:r>
            <a:r>
              <a:rPr lang="en-US" sz="2600" b="1" dirty="0">
                <a:solidFill>
                  <a:srgbClr val="1696E6"/>
                </a:solidFill>
              </a:rPr>
              <a:t>prepares students for future career success</a:t>
            </a:r>
            <a:r>
              <a:rPr lang="en-US" sz="2600" dirty="0">
                <a:solidFill>
                  <a:srgbClr val="1696E6"/>
                </a:solidFill>
              </a:rPr>
              <a:t>. </a:t>
            </a:r>
            <a:r>
              <a:rPr lang="en-US" sz="2600" dirty="0"/>
              <a:t>Successful performance in today's diverse workforce requires sensitivity to human differences and the ability to relate to people from different cultural backgrounds. </a:t>
            </a:r>
          </a:p>
          <a:p>
            <a:r>
              <a:rPr lang="en-US" sz="2600" dirty="0"/>
              <a:t>4. Diversity </a:t>
            </a:r>
            <a:r>
              <a:rPr lang="en-US" sz="2600" b="1" dirty="0">
                <a:solidFill>
                  <a:srgbClr val="1696E6"/>
                </a:solidFill>
              </a:rPr>
              <a:t>prepares students for work</a:t>
            </a:r>
            <a:r>
              <a:rPr lang="en-US" sz="2600" dirty="0">
                <a:solidFill>
                  <a:srgbClr val="1696E6"/>
                </a:solidFill>
              </a:rPr>
              <a:t> </a:t>
            </a:r>
            <a:r>
              <a:rPr lang="en-US" sz="2600" b="1" dirty="0">
                <a:solidFill>
                  <a:srgbClr val="1696E6"/>
                </a:solidFill>
              </a:rPr>
              <a:t>in a global society</a:t>
            </a:r>
            <a:r>
              <a:rPr lang="en-US" sz="2600" dirty="0">
                <a:solidFill>
                  <a:srgbClr val="1696E6"/>
                </a:solidFill>
              </a:rPr>
              <a:t>. </a:t>
            </a:r>
            <a:r>
              <a:rPr lang="en-US" sz="2600" dirty="0"/>
              <a:t>No matter what profession you enter, you'll find yourself working with employers, employees, coworkers, customers and clients from diverse backgrounds—worldwide. </a:t>
            </a:r>
          </a:p>
        </p:txBody>
      </p:sp>
      <p:sp>
        <p:nvSpPr>
          <p:cNvPr id="3" name="TextBox 2"/>
          <p:cNvSpPr txBox="1"/>
          <p:nvPr/>
        </p:nvSpPr>
        <p:spPr>
          <a:xfrm>
            <a:off x="1089764" y="7706380"/>
            <a:ext cx="9745250" cy="523220"/>
          </a:xfrm>
          <a:prstGeom prst="rect">
            <a:avLst/>
          </a:prstGeom>
          <a:noFill/>
        </p:spPr>
        <p:txBody>
          <a:bodyPr wrap="square" rtlCol="0">
            <a:spAutoFit/>
          </a:bodyPr>
          <a:lstStyle/>
          <a:p>
            <a:r>
              <a:rPr lang="en-US" sz="1400" dirty="0"/>
              <a:t>Source: </a:t>
            </a:r>
            <a:r>
              <a:rPr lang="en-US" sz="1400" b="1" dirty="0"/>
              <a:t>Aaron Thompson,</a:t>
            </a:r>
            <a:r>
              <a:rPr lang="en-US" sz="1400" dirty="0"/>
              <a:t> professor of sociology at Eastern Kentucky University and coauthor (with Joe Cuseo) </a:t>
            </a:r>
            <a:r>
              <a:rPr lang="en-US" sz="1400" dirty="0">
                <a:hlinkClick r:id="rId3"/>
              </a:rPr>
              <a:t>Diversity and the College Experience</a:t>
            </a:r>
            <a:endParaRPr lang="en-US" sz="1400" dirty="0"/>
          </a:p>
        </p:txBody>
      </p:sp>
      <p:pic>
        <p:nvPicPr>
          <p:cNvPr id="6" name="Picture 5" descr="A group of people sitting together&#10;&#10;Description automatically generated with low confidence">
            <a:extLst>
              <a:ext uri="{FF2B5EF4-FFF2-40B4-BE49-F238E27FC236}">
                <a16:creationId xmlns:a16="http://schemas.microsoft.com/office/drawing/2014/main" id="{261D76E8-AB72-4A9B-8C95-83C8CAA8897C}"/>
              </a:ext>
            </a:extLst>
          </p:cNvPr>
          <p:cNvPicPr>
            <a:picLocks noChangeAspect="1"/>
          </p:cNvPicPr>
          <p:nvPr/>
        </p:nvPicPr>
        <p:blipFill>
          <a:blip r:embed="rId4"/>
          <a:stretch>
            <a:fillRect/>
          </a:stretch>
        </p:blipFill>
        <p:spPr>
          <a:xfrm>
            <a:off x="11079127" y="1135295"/>
            <a:ext cx="3106590" cy="3649356"/>
          </a:xfrm>
          <a:prstGeom prst="rect">
            <a:avLst/>
          </a:prstGeom>
        </p:spPr>
      </p:pic>
    </p:spTree>
    <p:extLst>
      <p:ext uri="{BB962C8B-B14F-4D97-AF65-F5344CB8AC3E}">
        <p14:creationId xmlns:p14="http://schemas.microsoft.com/office/powerpoint/2010/main" val="1291482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544" y="284746"/>
            <a:ext cx="13228662" cy="707886"/>
          </a:xfrm>
          <a:prstGeom prst="rect">
            <a:avLst/>
          </a:prstGeom>
          <a:noFill/>
        </p:spPr>
        <p:txBody>
          <a:bodyPr wrap="square" lIns="91440" tIns="45720" rIns="91440" bIns="45720" rtlCol="0">
            <a:spAutoFit/>
          </a:bodyPr>
          <a:lstStyle/>
          <a:p>
            <a:pPr lvl="0"/>
            <a:r>
              <a:rPr lang="en-US" sz="4000" dirty="0">
                <a:solidFill>
                  <a:prstClr val="black"/>
                </a:solidFill>
              </a:rPr>
              <a:t>Why Does Diversity Matter at College Anyway?</a:t>
            </a:r>
            <a:endParaRPr lang="en-US" sz="4000" dirty="0">
              <a:solidFill>
                <a:srgbClr val="1696E6"/>
              </a:solidFill>
              <a:latin typeface="Circular Std Bold"/>
              <a:cs typeface="Circular Std Bold"/>
            </a:endParaRP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sp>
        <p:nvSpPr>
          <p:cNvPr id="2" name="Content Placeholder 1"/>
          <p:cNvSpPr>
            <a:spLocks noGrp="1"/>
          </p:cNvSpPr>
          <p:nvPr>
            <p:ph idx="1"/>
          </p:nvPr>
        </p:nvSpPr>
        <p:spPr>
          <a:xfrm>
            <a:off x="1796902" y="1360967"/>
            <a:ext cx="9463997" cy="6073712"/>
          </a:xfrm>
        </p:spPr>
        <p:txBody>
          <a:bodyPr>
            <a:normAutofit lnSpcReduction="10000"/>
          </a:bodyPr>
          <a:lstStyle/>
          <a:p>
            <a:pPr lvl="0">
              <a:buClr>
                <a:srgbClr val="5FCBEF"/>
              </a:buClr>
            </a:pPr>
            <a:r>
              <a:rPr lang="en-US" sz="2600" dirty="0">
                <a:solidFill>
                  <a:prstClr val="black">
                    <a:lumMod val="75000"/>
                    <a:lumOff val="25000"/>
                  </a:prstClr>
                </a:solidFill>
              </a:rPr>
              <a:t>5. Interactions with people different from ourselves </a:t>
            </a:r>
            <a:r>
              <a:rPr lang="en-US" sz="2600" b="1" dirty="0">
                <a:solidFill>
                  <a:srgbClr val="1696E6"/>
                </a:solidFill>
              </a:rPr>
              <a:t>increase our knowledge</a:t>
            </a:r>
            <a:r>
              <a:rPr lang="en-US" sz="2600" dirty="0">
                <a:solidFill>
                  <a:srgbClr val="1696E6"/>
                </a:solidFill>
              </a:rPr>
              <a:t> </a:t>
            </a:r>
            <a:r>
              <a:rPr lang="en-US" sz="2600" b="1" dirty="0">
                <a:solidFill>
                  <a:srgbClr val="1696E6"/>
                </a:solidFill>
              </a:rPr>
              <a:t>base</a:t>
            </a:r>
            <a:r>
              <a:rPr lang="en-US" sz="2600" dirty="0">
                <a:solidFill>
                  <a:srgbClr val="1696E6"/>
                </a:solidFill>
              </a:rPr>
              <a:t>. </a:t>
            </a:r>
            <a:r>
              <a:rPr lang="en-US" sz="2600" dirty="0">
                <a:solidFill>
                  <a:prstClr val="black">
                    <a:lumMod val="75000"/>
                    <a:lumOff val="25000"/>
                  </a:prstClr>
                </a:solidFill>
              </a:rPr>
              <a:t>Research consistently shows that we learn more from people who are different from us than we do from people who are similar to us. </a:t>
            </a:r>
          </a:p>
          <a:p>
            <a:pPr lvl="0">
              <a:buClr>
                <a:srgbClr val="5FCBEF"/>
              </a:buClr>
            </a:pPr>
            <a:r>
              <a:rPr lang="en-US" sz="2600" dirty="0">
                <a:solidFill>
                  <a:prstClr val="black">
                    <a:lumMod val="75000"/>
                    <a:lumOff val="25000"/>
                  </a:prstClr>
                </a:solidFill>
              </a:rPr>
              <a:t>6. Diversity</a:t>
            </a:r>
            <a:r>
              <a:rPr lang="en-US" sz="2600" b="1" dirty="0">
                <a:solidFill>
                  <a:prstClr val="black">
                    <a:lumMod val="75000"/>
                    <a:lumOff val="25000"/>
                  </a:prstClr>
                </a:solidFill>
              </a:rPr>
              <a:t> </a:t>
            </a:r>
            <a:r>
              <a:rPr lang="en-US" sz="2600" b="1" dirty="0">
                <a:solidFill>
                  <a:srgbClr val="1696E6"/>
                </a:solidFill>
              </a:rPr>
              <a:t>promotes creative thinking</a:t>
            </a:r>
            <a:r>
              <a:rPr lang="en-US" sz="2600" dirty="0">
                <a:solidFill>
                  <a:srgbClr val="1696E6"/>
                </a:solidFill>
              </a:rPr>
              <a:t>. </a:t>
            </a:r>
            <a:r>
              <a:rPr lang="en-US" sz="2600" dirty="0">
                <a:solidFill>
                  <a:prstClr val="black">
                    <a:lumMod val="75000"/>
                    <a:lumOff val="25000"/>
                  </a:prstClr>
                </a:solidFill>
              </a:rPr>
              <a:t>Diversity expands your capacity for viewing issues or problems from multiple perspectives, angles, and vantage points. </a:t>
            </a:r>
          </a:p>
          <a:p>
            <a:pPr lvl="0">
              <a:buClr>
                <a:srgbClr val="5FCBEF"/>
              </a:buClr>
            </a:pPr>
            <a:r>
              <a:rPr lang="en-US" sz="2600" dirty="0">
                <a:solidFill>
                  <a:prstClr val="black">
                    <a:lumMod val="75000"/>
                    <a:lumOff val="25000"/>
                  </a:prstClr>
                </a:solidFill>
              </a:rPr>
              <a:t>7. Diversity </a:t>
            </a:r>
            <a:r>
              <a:rPr lang="en-US" sz="2600" b="1" dirty="0">
                <a:solidFill>
                  <a:srgbClr val="1696E6"/>
                </a:solidFill>
              </a:rPr>
              <a:t>enhances self-awareness</a:t>
            </a:r>
            <a:r>
              <a:rPr lang="en-US" sz="2600" dirty="0">
                <a:solidFill>
                  <a:srgbClr val="1696E6"/>
                </a:solidFill>
              </a:rPr>
              <a:t>. </a:t>
            </a:r>
            <a:r>
              <a:rPr lang="en-US" sz="2600" dirty="0">
                <a:solidFill>
                  <a:prstClr val="black">
                    <a:lumMod val="75000"/>
                    <a:lumOff val="25000"/>
                  </a:prstClr>
                </a:solidFill>
              </a:rPr>
              <a:t>Learning from people whose backgrounds and experiences differ from your own sharpens your self-knowledge and self-insight by allowing you to compare and contrast your life experiences with others whose life experiences differ sharply from your own. </a:t>
            </a:r>
          </a:p>
          <a:p>
            <a:pPr lvl="0">
              <a:buClr>
                <a:srgbClr val="5FCBEF"/>
              </a:buClr>
            </a:pPr>
            <a:r>
              <a:rPr lang="en-US" sz="2600" dirty="0">
                <a:solidFill>
                  <a:prstClr val="black">
                    <a:lumMod val="75000"/>
                    <a:lumOff val="25000"/>
                  </a:prstClr>
                </a:solidFill>
              </a:rPr>
              <a:t>8. Diversity </a:t>
            </a:r>
            <a:r>
              <a:rPr lang="en-US" sz="2600" b="1" dirty="0">
                <a:solidFill>
                  <a:srgbClr val="1696E6"/>
                </a:solidFill>
              </a:rPr>
              <a:t>enriches the multiple perspectives</a:t>
            </a:r>
            <a:r>
              <a:rPr lang="en-US" sz="2600" dirty="0">
                <a:solidFill>
                  <a:srgbClr val="1696E6"/>
                </a:solidFill>
              </a:rPr>
              <a:t> </a:t>
            </a:r>
            <a:r>
              <a:rPr lang="en-US" sz="2600" dirty="0">
                <a:solidFill>
                  <a:prstClr val="black">
                    <a:lumMod val="75000"/>
                    <a:lumOff val="25000"/>
                  </a:prstClr>
                </a:solidFill>
              </a:rPr>
              <a:t>developed by a liberal arts education. </a:t>
            </a:r>
            <a:endParaRPr lang="en-US" sz="2600" dirty="0"/>
          </a:p>
        </p:txBody>
      </p:sp>
      <p:pic>
        <p:nvPicPr>
          <p:cNvPr id="3" name="Picture 2"/>
          <p:cNvPicPr>
            <a:picLocks noChangeAspect="1"/>
          </p:cNvPicPr>
          <p:nvPr/>
        </p:nvPicPr>
        <p:blipFill>
          <a:blip r:embed="rId3"/>
          <a:stretch>
            <a:fillRect/>
          </a:stretch>
        </p:blipFill>
        <p:spPr>
          <a:xfrm>
            <a:off x="831597" y="7625166"/>
            <a:ext cx="9760542" cy="597460"/>
          </a:xfrm>
          <a:prstGeom prst="rect">
            <a:avLst/>
          </a:prstGeom>
        </p:spPr>
      </p:pic>
      <p:pic>
        <p:nvPicPr>
          <p:cNvPr id="6" name="Picture 5" descr="A group of people running on a path in front of a building&#10;&#10;Description automatically generated with low confidence">
            <a:extLst>
              <a:ext uri="{FF2B5EF4-FFF2-40B4-BE49-F238E27FC236}">
                <a16:creationId xmlns:a16="http://schemas.microsoft.com/office/drawing/2014/main" id="{D05ABF42-7E23-471F-BB3C-91BF9DB99053}"/>
              </a:ext>
            </a:extLst>
          </p:cNvPr>
          <p:cNvPicPr>
            <a:picLocks noChangeAspect="1"/>
          </p:cNvPicPr>
          <p:nvPr/>
        </p:nvPicPr>
        <p:blipFill>
          <a:blip r:embed="rId4"/>
          <a:stretch>
            <a:fillRect/>
          </a:stretch>
        </p:blipFill>
        <p:spPr>
          <a:xfrm>
            <a:off x="11260899" y="794921"/>
            <a:ext cx="3153928" cy="3596326"/>
          </a:xfrm>
          <a:prstGeom prst="rect">
            <a:avLst/>
          </a:prstGeom>
        </p:spPr>
      </p:pic>
    </p:spTree>
    <p:extLst>
      <p:ext uri="{BB962C8B-B14F-4D97-AF65-F5344CB8AC3E}">
        <p14:creationId xmlns:p14="http://schemas.microsoft.com/office/powerpoint/2010/main" val="221502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 name="TextBox 3"/>
          <p:cNvSpPr txBox="1"/>
          <p:nvPr/>
        </p:nvSpPr>
        <p:spPr>
          <a:xfrm>
            <a:off x="1781174" y="822960"/>
            <a:ext cx="6897334" cy="2103118"/>
          </a:xfrm>
          <a:prstGeom prst="rect">
            <a:avLst/>
          </a:prstGeom>
        </p:spPr>
        <p:txBody>
          <a:bodyPr vert="horz" lIns="91440" tIns="45720" rIns="91440" bIns="45720" rtlCol="0" anchor="ctr">
            <a:normAutofit/>
          </a:bodyPr>
          <a:lstStyle/>
          <a:p>
            <a:pPr algn="ctr">
              <a:spcBef>
                <a:spcPct val="0"/>
              </a:spcBef>
              <a:spcAft>
                <a:spcPts val="600"/>
              </a:spcAft>
            </a:pPr>
            <a:r>
              <a:rPr lang="en-US" sz="4000">
                <a:ln w="3175" cmpd="sng">
                  <a:noFill/>
                </a:ln>
                <a:latin typeface="+mj-lt"/>
                <a:ea typeface="+mj-ea"/>
                <a:cs typeface="+mj-cs"/>
              </a:rPr>
              <a:t>College Diversity Snapshot</a:t>
            </a:r>
          </a:p>
        </p:txBody>
      </p:sp>
      <p:sp>
        <p:nvSpPr>
          <p:cNvPr id="2" name="Content Placeholder 1"/>
          <p:cNvSpPr>
            <a:spLocks noGrp="1"/>
          </p:cNvSpPr>
          <p:nvPr>
            <p:ph idx="1"/>
          </p:nvPr>
        </p:nvSpPr>
        <p:spPr>
          <a:xfrm>
            <a:off x="1483462" y="3042069"/>
            <a:ext cx="6897333" cy="3749042"/>
          </a:xfrm>
        </p:spPr>
        <p:txBody>
          <a:bodyPr vert="horz" lIns="91440" tIns="45720" rIns="91440" bIns="45720" rtlCol="0" anchor="ctr">
            <a:normAutofit/>
          </a:bodyPr>
          <a:lstStyle/>
          <a:p>
            <a:pPr defTabSz="457200">
              <a:spcAft>
                <a:spcPts val="600"/>
              </a:spcAft>
            </a:pPr>
            <a:r>
              <a:rPr lang="en-US" dirty="0"/>
              <a:t>According to </a:t>
            </a:r>
            <a:r>
              <a:rPr lang="en-US" i="1" dirty="0"/>
              <a:t>Niche</a:t>
            </a:r>
            <a:r>
              <a:rPr lang="en-US" dirty="0"/>
              <a:t>, “The ranking compares socioeconomic, geographic, and ethnic diversity of students and staff as well as the overall level of tolerance  on campus.” </a:t>
            </a:r>
          </a:p>
          <a:p>
            <a:pPr defTabSz="457200">
              <a:spcAft>
                <a:spcPts val="600"/>
              </a:spcAft>
            </a:pPr>
            <a:r>
              <a:rPr lang="en-US" dirty="0"/>
              <a:t>Top five diverse colleges-US (National)</a:t>
            </a:r>
          </a:p>
          <a:p>
            <a:pPr defTabSz="457200">
              <a:spcAft>
                <a:spcPts val="600"/>
              </a:spcAft>
            </a:pPr>
            <a:r>
              <a:rPr lang="en-US" dirty="0"/>
              <a:t>Universities and Colleges, and diversity</a:t>
            </a:r>
          </a:p>
          <a:p>
            <a:pPr marL="653110" lvl="1" indent="0" defTabSz="457200">
              <a:spcAft>
                <a:spcPts val="600"/>
              </a:spcAft>
              <a:buNone/>
            </a:pPr>
            <a:endParaRPr lang="en-US" dirty="0"/>
          </a:p>
        </p:txBody>
      </p:sp>
      <p:pic>
        <p:nvPicPr>
          <p:cNvPr id="5" name="Picture 4"/>
          <p:cNvPicPr>
            <a:picLocks noChangeAspect="1"/>
          </p:cNvPicPr>
          <p:nvPr/>
        </p:nvPicPr>
        <p:blipFill>
          <a:blip r:embed="rId4"/>
          <a:stretch>
            <a:fillRect/>
          </a:stretch>
        </p:blipFill>
        <p:spPr>
          <a:xfrm>
            <a:off x="9827051" y="774342"/>
            <a:ext cx="3213055" cy="302405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6" name="Picture 5" descr="A group of people posing for a photo&#10;&#10;Description automatically generated with medium confidence">
            <a:extLst>
              <a:ext uri="{FF2B5EF4-FFF2-40B4-BE49-F238E27FC236}">
                <a16:creationId xmlns:a16="http://schemas.microsoft.com/office/drawing/2014/main" id="{976BE4D4-4040-43F6-AED5-85E0C0252E3A}"/>
              </a:ext>
            </a:extLst>
          </p:cNvPr>
          <p:cNvPicPr>
            <a:picLocks noChangeAspect="1"/>
          </p:cNvPicPr>
          <p:nvPr/>
        </p:nvPicPr>
        <p:blipFill>
          <a:blip r:embed="rId5"/>
          <a:stretch>
            <a:fillRect/>
          </a:stretch>
        </p:blipFill>
        <p:spPr>
          <a:xfrm>
            <a:off x="9063531" y="4363551"/>
            <a:ext cx="4740095" cy="243819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8148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2595" y="114499"/>
            <a:ext cx="11475256" cy="702561"/>
          </a:xfrm>
          <a:prstGeom prst="rect">
            <a:avLst/>
          </a:prstGeom>
          <a:noFill/>
        </p:spPr>
        <p:txBody>
          <a:bodyPr wrap="square" lIns="91440" tIns="45720" rIns="91440" bIns="45720" rtlCol="0">
            <a:spAutoFit/>
          </a:bodyPr>
          <a:lstStyle/>
          <a:p>
            <a:pPr lvl="0" algn="ctr"/>
            <a:r>
              <a:rPr lang="en-US" sz="4000" dirty="0">
                <a:latin typeface="Circular Std Bold"/>
                <a:cs typeface="Circular Std Bold"/>
              </a:rPr>
              <a:t>2022 Top Five Diverse Colleges –US (Nationally)</a:t>
            </a:r>
          </a:p>
        </p:txBody>
      </p:sp>
      <p:pic>
        <p:nvPicPr>
          <p:cNvPr id="10" name="Picture 9"/>
          <p:cNvPicPr>
            <a:picLocks noChangeAspect="1"/>
          </p:cNvPicPr>
          <p:nvPr/>
        </p:nvPicPr>
        <p:blipFill>
          <a:blip r:embed="rId3"/>
          <a:stretch>
            <a:fillRect/>
          </a:stretch>
        </p:blipFill>
        <p:spPr>
          <a:xfrm>
            <a:off x="3094074" y="7737115"/>
            <a:ext cx="5158636" cy="377985"/>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27C5B58F-BF8B-4D77-8D8C-095152F563DD}"/>
              </a:ext>
            </a:extLst>
          </p:cNvPr>
          <p:cNvPicPr>
            <a:picLocks noChangeAspect="1"/>
          </p:cNvPicPr>
          <p:nvPr/>
        </p:nvPicPr>
        <p:blipFill>
          <a:blip r:embed="rId4"/>
          <a:stretch>
            <a:fillRect/>
          </a:stretch>
        </p:blipFill>
        <p:spPr>
          <a:xfrm>
            <a:off x="3094073" y="1860699"/>
            <a:ext cx="8580475" cy="5007934"/>
          </a:xfrm>
          <a:prstGeom prst="rect">
            <a:avLst/>
          </a:prstGeom>
        </p:spPr>
      </p:pic>
    </p:spTree>
    <p:extLst>
      <p:ext uri="{BB962C8B-B14F-4D97-AF65-F5344CB8AC3E}">
        <p14:creationId xmlns:p14="http://schemas.microsoft.com/office/powerpoint/2010/main" val="127033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5758" y="203203"/>
            <a:ext cx="10191330" cy="707886"/>
          </a:xfrm>
          <a:prstGeom prst="rect">
            <a:avLst/>
          </a:prstGeom>
          <a:noFill/>
        </p:spPr>
        <p:txBody>
          <a:bodyPr wrap="square" lIns="91440" tIns="45720" rIns="91440" bIns="45720" rtlCol="0">
            <a:spAutoFit/>
          </a:bodyPr>
          <a:lstStyle/>
          <a:p>
            <a:pPr algn="ctr"/>
            <a:r>
              <a:rPr lang="en-US" sz="4000" dirty="0">
                <a:latin typeface="Circular Std Bold"/>
                <a:cs typeface="Circular Std Bold"/>
              </a:rPr>
              <a:t>2022 Top Five Diverse Colleges –US (Nationally)</a:t>
            </a:r>
          </a:p>
        </p:txBody>
      </p:sp>
      <p:sp>
        <p:nvSpPr>
          <p:cNvPr id="8" name="Rectangle 7"/>
          <p:cNvSpPr/>
          <p:nvPr/>
        </p:nvSpPr>
        <p:spPr>
          <a:xfrm>
            <a:off x="3030279" y="7769730"/>
            <a:ext cx="5390390" cy="307777"/>
          </a:xfrm>
          <a:prstGeom prst="rect">
            <a:avLst/>
          </a:prstGeom>
        </p:spPr>
        <p:txBody>
          <a:bodyPr wrap="square">
            <a:spAutoFit/>
          </a:bodyPr>
          <a:lstStyle/>
          <a:p>
            <a:r>
              <a:rPr lang="en-US" sz="1400" dirty="0"/>
              <a:t>Source: https://colleges.niche.com/rankings/most-diverse-colleges/</a:t>
            </a:r>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FD021460-7908-4C59-9531-EA5C6B27B8C9}"/>
              </a:ext>
            </a:extLst>
          </p:cNvPr>
          <p:cNvPicPr>
            <a:picLocks noChangeAspect="1"/>
          </p:cNvPicPr>
          <p:nvPr/>
        </p:nvPicPr>
        <p:blipFill>
          <a:blip r:embed="rId3"/>
          <a:stretch>
            <a:fillRect/>
          </a:stretch>
        </p:blipFill>
        <p:spPr>
          <a:xfrm>
            <a:off x="2402957" y="1371600"/>
            <a:ext cx="8208335" cy="5103628"/>
          </a:xfrm>
          <a:prstGeom prst="rect">
            <a:avLst/>
          </a:prstGeom>
        </p:spPr>
      </p:pic>
    </p:spTree>
    <p:extLst>
      <p:ext uri="{BB962C8B-B14F-4D97-AF65-F5344CB8AC3E}">
        <p14:creationId xmlns:p14="http://schemas.microsoft.com/office/powerpoint/2010/main" val="194185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9042" y="199816"/>
            <a:ext cx="11376018" cy="707886"/>
          </a:xfrm>
          <a:prstGeom prst="rect">
            <a:avLst/>
          </a:prstGeom>
          <a:noFill/>
        </p:spPr>
        <p:txBody>
          <a:bodyPr wrap="square" lIns="91440" tIns="45720" rIns="91440" bIns="45720" rtlCol="0">
            <a:spAutoFit/>
          </a:bodyPr>
          <a:lstStyle/>
          <a:p>
            <a:pPr lvl="0"/>
            <a:r>
              <a:rPr lang="en-US" sz="4000" dirty="0">
                <a:latin typeface="Circular Std Bold"/>
                <a:cs typeface="Circular Std Bold"/>
              </a:rPr>
              <a:t>2022 Top Five Diverse Colleges –US Nationally </a:t>
            </a:r>
          </a:p>
        </p:txBody>
      </p:sp>
      <p:pic>
        <p:nvPicPr>
          <p:cNvPr id="10" name="Picture 9"/>
          <p:cNvPicPr>
            <a:picLocks noChangeAspect="1"/>
          </p:cNvPicPr>
          <p:nvPr/>
        </p:nvPicPr>
        <p:blipFill>
          <a:blip r:embed="rId3"/>
          <a:stretch>
            <a:fillRect/>
          </a:stretch>
        </p:blipFill>
        <p:spPr>
          <a:xfrm>
            <a:off x="3242930" y="7671316"/>
            <a:ext cx="7207168" cy="479980"/>
          </a:xfrm>
          <a:prstGeom prst="rect">
            <a:avLst/>
          </a:prstGeom>
        </p:spPr>
      </p:pic>
      <p:pic>
        <p:nvPicPr>
          <p:cNvPr id="3" name="Picture 2" descr="Graphical user interface, text, application, chat or text message&#10;&#10;Description automatically generated">
            <a:extLst>
              <a:ext uri="{FF2B5EF4-FFF2-40B4-BE49-F238E27FC236}">
                <a16:creationId xmlns:a16="http://schemas.microsoft.com/office/drawing/2014/main" id="{BB6C461B-EEB2-4E4B-A784-790710D4A258}"/>
              </a:ext>
            </a:extLst>
          </p:cNvPr>
          <p:cNvPicPr>
            <a:picLocks noChangeAspect="1"/>
          </p:cNvPicPr>
          <p:nvPr/>
        </p:nvPicPr>
        <p:blipFill>
          <a:blip r:embed="rId4"/>
          <a:stretch>
            <a:fillRect/>
          </a:stretch>
        </p:blipFill>
        <p:spPr>
          <a:xfrm>
            <a:off x="2074321" y="1690576"/>
            <a:ext cx="9313149" cy="4667693"/>
          </a:xfrm>
          <a:prstGeom prst="rect">
            <a:avLst/>
          </a:prstGeom>
        </p:spPr>
      </p:pic>
    </p:spTree>
    <p:extLst>
      <p:ext uri="{BB962C8B-B14F-4D97-AF65-F5344CB8AC3E}">
        <p14:creationId xmlns:p14="http://schemas.microsoft.com/office/powerpoint/2010/main" val="305808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173" y="1297857"/>
            <a:ext cx="4000194" cy="1805202"/>
          </a:xfrm>
        </p:spPr>
        <p:txBody>
          <a:bodyPr>
            <a:normAutofit/>
          </a:bodyPr>
          <a:lstStyle/>
          <a:p>
            <a:r>
              <a:rPr lang="en-US" sz="2900" b="1"/>
              <a:t>Ice Breaker </a:t>
            </a:r>
            <a:br>
              <a:rPr lang="en-US" sz="2900" b="1"/>
            </a:br>
            <a:r>
              <a:rPr lang="en-US" sz="2900" b="1"/>
              <a:t>Speed Meet</a:t>
            </a:r>
          </a:p>
        </p:txBody>
      </p:sp>
      <p:sp>
        <p:nvSpPr>
          <p:cNvPr id="3" name="Content Placeholder 2"/>
          <p:cNvSpPr>
            <a:spLocks noGrp="1"/>
          </p:cNvSpPr>
          <p:nvPr>
            <p:ph idx="1"/>
          </p:nvPr>
        </p:nvSpPr>
        <p:spPr>
          <a:xfrm>
            <a:off x="1781173" y="3200398"/>
            <a:ext cx="4000195" cy="3749042"/>
          </a:xfrm>
        </p:spPr>
        <p:txBody>
          <a:bodyPr anchor="t">
            <a:normAutofit/>
          </a:bodyPr>
          <a:lstStyle/>
          <a:p>
            <a:pPr marL="0" indent="0">
              <a:buNone/>
            </a:pPr>
            <a:r>
              <a:rPr lang="en-US" sz="1900" dirty="0"/>
              <a:t>Take one minute to share with a colleague a time when you’ve felt invisible, alienated, ostracized, and/or voiceless. Each time the stopwatch goes off, we will switch to a new colleague until we’ve heard from everyone. </a:t>
            </a:r>
          </a:p>
        </p:txBody>
      </p:sp>
      <p:pic>
        <p:nvPicPr>
          <p:cNvPr id="5" name="Picture 4" descr="Shape&#10;&#10;Description automatically generated with medium confidence">
            <a:extLst>
              <a:ext uri="{FF2B5EF4-FFF2-40B4-BE49-F238E27FC236}">
                <a16:creationId xmlns:a16="http://schemas.microsoft.com/office/drawing/2014/main" id="{543EA487-E41B-4D0A-B680-8A7033894AD8}"/>
              </a:ext>
            </a:extLst>
          </p:cNvPr>
          <p:cNvPicPr>
            <a:picLocks noChangeAspect="1"/>
          </p:cNvPicPr>
          <p:nvPr/>
        </p:nvPicPr>
        <p:blipFill>
          <a:blip r:embed="rId4"/>
          <a:stretch>
            <a:fillRect/>
          </a:stretch>
        </p:blipFill>
        <p:spPr>
          <a:xfrm>
            <a:off x="6314439" y="1982491"/>
            <a:ext cx="7489188" cy="374459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07890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956" y="204876"/>
            <a:ext cx="13228662" cy="707886"/>
          </a:xfrm>
          <a:prstGeom prst="rect">
            <a:avLst/>
          </a:prstGeom>
          <a:noFill/>
        </p:spPr>
        <p:txBody>
          <a:bodyPr wrap="square" lIns="91440" tIns="45720" rIns="91440" bIns="45720" rtlCol="0">
            <a:spAutoFit/>
          </a:bodyPr>
          <a:lstStyle/>
          <a:p>
            <a:pPr lvl="0" algn="ctr"/>
            <a:r>
              <a:rPr lang="en-US" sz="4000" dirty="0">
                <a:latin typeface="Circular Std Bold"/>
                <a:cs typeface="Circular Std Bold"/>
              </a:rPr>
              <a:t>2016 Top Five Diverse Colleges –US Nationally </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11" name="Picture 10"/>
          <p:cNvPicPr>
            <a:picLocks noChangeAspect="1"/>
          </p:cNvPicPr>
          <p:nvPr/>
        </p:nvPicPr>
        <p:blipFill>
          <a:blip r:embed="rId3"/>
          <a:stretch>
            <a:fillRect/>
          </a:stretch>
        </p:blipFill>
        <p:spPr>
          <a:xfrm>
            <a:off x="2934586" y="7846867"/>
            <a:ext cx="5208942" cy="377985"/>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40B54542-D4BD-4910-ABA0-F6126C7D37CD}"/>
              </a:ext>
            </a:extLst>
          </p:cNvPr>
          <p:cNvPicPr>
            <a:picLocks noChangeAspect="1"/>
          </p:cNvPicPr>
          <p:nvPr/>
        </p:nvPicPr>
        <p:blipFill>
          <a:blip r:embed="rId4"/>
          <a:stretch>
            <a:fillRect/>
          </a:stretch>
        </p:blipFill>
        <p:spPr>
          <a:xfrm>
            <a:off x="2934586" y="1025091"/>
            <a:ext cx="8335926" cy="5879445"/>
          </a:xfrm>
          <a:prstGeom prst="rect">
            <a:avLst/>
          </a:prstGeom>
        </p:spPr>
      </p:pic>
    </p:spTree>
    <p:extLst>
      <p:ext uri="{BB962C8B-B14F-4D97-AF65-F5344CB8AC3E}">
        <p14:creationId xmlns:p14="http://schemas.microsoft.com/office/powerpoint/2010/main" val="186649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2204" y="284746"/>
            <a:ext cx="11326407" cy="707886"/>
          </a:xfrm>
          <a:prstGeom prst="rect">
            <a:avLst/>
          </a:prstGeom>
          <a:noFill/>
        </p:spPr>
        <p:txBody>
          <a:bodyPr wrap="square" lIns="91440" tIns="45720" rIns="91440" bIns="45720" rtlCol="0">
            <a:spAutoFit/>
          </a:bodyPr>
          <a:lstStyle/>
          <a:p>
            <a:pPr lvl="0" algn="ctr"/>
            <a:r>
              <a:rPr lang="en-US" sz="4000" dirty="0">
                <a:latin typeface="Circular Std Bold"/>
                <a:cs typeface="Circular Std Bold"/>
              </a:rPr>
              <a:t>2022 Top Five Diverse Colleges –US Nationally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770369" y="6029325"/>
            <a:ext cx="1556484" cy="1965277"/>
          </a:xfrm>
          <a:prstGeom prst="rect">
            <a:avLst/>
          </a:prstGeom>
        </p:spPr>
      </p:pic>
      <p:pic>
        <p:nvPicPr>
          <p:cNvPr id="9" name="Picture 8"/>
          <p:cNvPicPr>
            <a:picLocks noChangeAspect="1"/>
          </p:cNvPicPr>
          <p:nvPr/>
        </p:nvPicPr>
        <p:blipFill>
          <a:blip r:embed="rId4"/>
          <a:stretch>
            <a:fillRect/>
          </a:stretch>
        </p:blipFill>
        <p:spPr>
          <a:xfrm>
            <a:off x="3083441" y="7833219"/>
            <a:ext cx="4833217" cy="37798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BDE915C1-0187-4B0D-B658-A500BB086E19}"/>
              </a:ext>
            </a:extLst>
          </p:cNvPr>
          <p:cNvPicPr>
            <a:picLocks noChangeAspect="1"/>
          </p:cNvPicPr>
          <p:nvPr/>
        </p:nvPicPr>
        <p:blipFill>
          <a:blip r:embed="rId5"/>
          <a:stretch>
            <a:fillRect/>
          </a:stretch>
        </p:blipFill>
        <p:spPr>
          <a:xfrm>
            <a:off x="2764465" y="1318437"/>
            <a:ext cx="9123169" cy="5986130"/>
          </a:xfrm>
          <a:prstGeom prst="rect">
            <a:avLst/>
          </a:prstGeom>
        </p:spPr>
      </p:pic>
    </p:spTree>
    <p:extLst>
      <p:ext uri="{BB962C8B-B14F-4D97-AF65-F5344CB8AC3E}">
        <p14:creationId xmlns:p14="http://schemas.microsoft.com/office/powerpoint/2010/main" val="171132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7"/>
                                        </p:tgtEl>
                                        <p:attrNameLst>
                                          <p:attrName>style.color</p:attrName>
                                        </p:attrNameLst>
                                      </p:cBhvr>
                                      <p:to>
                                        <a:schemeClr val="bg1"/>
                                      </p:to>
                                    </p:animClr>
                                    <p:animClr clrSpc="rgb" dir="cw">
                                      <p:cBhvr>
                                        <p:cTn id="14" dur="250" autoRev="1" fill="remove"/>
                                        <p:tgtEl>
                                          <p:spTgt spid="7"/>
                                        </p:tgtEl>
                                        <p:attrNameLst>
                                          <p:attrName>fillcolor</p:attrName>
                                        </p:attrNameLst>
                                      </p:cBhvr>
                                      <p:to>
                                        <a:schemeClr val="bg1"/>
                                      </p:to>
                                    </p:animClr>
                                    <p:set>
                                      <p:cBhvr>
                                        <p:cTn id="15" dur="250" autoRev="1" fill="remove"/>
                                        <p:tgtEl>
                                          <p:spTgt spid="7"/>
                                        </p:tgtEl>
                                        <p:attrNameLst>
                                          <p:attrName>fill.type</p:attrName>
                                        </p:attrNameLst>
                                      </p:cBhvr>
                                      <p:to>
                                        <p:strVal val="solid"/>
                                      </p:to>
                                    </p:set>
                                    <p:set>
                                      <p:cBhvr>
                                        <p:cTn id="16"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4735" y="284746"/>
            <a:ext cx="11546462" cy="2554545"/>
          </a:xfrm>
          <a:prstGeom prst="rect">
            <a:avLst/>
          </a:prstGeom>
          <a:noFill/>
        </p:spPr>
        <p:txBody>
          <a:bodyPr wrap="square" lIns="91440" tIns="45720" rIns="91440" bIns="45720" rtlCol="0">
            <a:spAutoFit/>
          </a:bodyPr>
          <a:lstStyle/>
          <a:p>
            <a:pPr algn="ctr"/>
            <a:r>
              <a:rPr lang="en-US" sz="4000" dirty="0">
                <a:latin typeface="Circular Std Bold"/>
                <a:cs typeface="Circular Std Bold"/>
              </a:rPr>
              <a:t>How Can</a:t>
            </a:r>
            <a:r>
              <a:rPr lang="en-US" sz="4000" dirty="0">
                <a:latin typeface="Broadway" panose="04040905080B02020502" pitchFamily="82" charset="0"/>
                <a:cs typeface="Circular Std Bold"/>
              </a:rPr>
              <a:t> </a:t>
            </a:r>
            <a:r>
              <a:rPr lang="en-US" sz="4000" i="1" u="sng" dirty="0">
                <a:latin typeface="Broadway" panose="04040905080B02020502" pitchFamily="82" charset="0"/>
                <a:cs typeface="Circular Std Bold"/>
              </a:rPr>
              <a:t>You</a:t>
            </a:r>
            <a:r>
              <a:rPr lang="en-US" sz="4000" dirty="0">
                <a:latin typeface="Broadway" panose="04040905080B02020502" pitchFamily="82" charset="0"/>
                <a:cs typeface="Circular Std Bold"/>
              </a:rPr>
              <a:t> </a:t>
            </a:r>
            <a:r>
              <a:rPr lang="en-US" sz="4000" dirty="0">
                <a:latin typeface="Circular Std Bold"/>
                <a:cs typeface="Circular Std Bold"/>
              </a:rPr>
              <a:t>Embrace </a:t>
            </a:r>
            <a:r>
              <a:rPr lang="en-US" sz="4000" i="1" u="sng" dirty="0">
                <a:latin typeface="Broadway" panose="04040905080B02020502" pitchFamily="82" charset="0"/>
                <a:cs typeface="Circular Std Bold"/>
              </a:rPr>
              <a:t>Your </a:t>
            </a:r>
            <a:r>
              <a:rPr lang="en-US" sz="4000" dirty="0">
                <a:latin typeface="Circular Std Bold"/>
                <a:cs typeface="Circular Std Bold"/>
              </a:rPr>
              <a:t>Diversity as an administrator at West Liberty University? How can you embrace students, faculty, and staff’s diversity at West Liberty University?</a:t>
            </a:r>
          </a:p>
        </p:txBody>
      </p:sp>
      <p:sp>
        <p:nvSpPr>
          <p:cNvPr id="2" name="Content Placeholder 1"/>
          <p:cNvSpPr>
            <a:spLocks noGrp="1"/>
          </p:cNvSpPr>
          <p:nvPr>
            <p:ph idx="1"/>
          </p:nvPr>
        </p:nvSpPr>
        <p:spPr>
          <a:xfrm>
            <a:off x="1701209" y="2679405"/>
            <a:ext cx="8272131" cy="4388696"/>
          </a:xfrm>
        </p:spPr>
        <p:txBody>
          <a:bodyPr>
            <a:normAutofit/>
          </a:bodyPr>
          <a:lstStyle/>
          <a:p>
            <a:pPr marL="0" indent="0" algn="ctr">
              <a:buNone/>
            </a:pPr>
            <a:endParaRPr lang="en-US" sz="3200" dirty="0"/>
          </a:p>
          <a:p>
            <a:pPr marL="0" indent="0" algn="ctr">
              <a:buNone/>
            </a:pPr>
            <a:endParaRPr lang="en-US" sz="3200" dirty="0"/>
          </a:p>
          <a:p>
            <a:pPr marL="0" indent="0" algn="ctr">
              <a:buNone/>
            </a:pPr>
            <a:r>
              <a:rPr lang="en-US" sz="5400" dirty="0">
                <a:latin typeface="Algerian" panose="04020705040A02060702" pitchFamily="82" charset="0"/>
              </a:rPr>
              <a:t>5 Minute Group Discussion</a:t>
            </a:r>
          </a:p>
        </p:txBody>
      </p:sp>
      <p:pic>
        <p:nvPicPr>
          <p:cNvPr id="6" name="Picture 5" descr="A picture containing text, nature&#10;&#10;Description automatically generated">
            <a:extLst>
              <a:ext uri="{FF2B5EF4-FFF2-40B4-BE49-F238E27FC236}">
                <a16:creationId xmlns:a16="http://schemas.microsoft.com/office/drawing/2014/main" id="{7C5DF784-98C9-46EB-90F5-E0FF4C580631}"/>
              </a:ext>
            </a:extLst>
          </p:cNvPr>
          <p:cNvPicPr>
            <a:picLocks noChangeAspect="1"/>
          </p:cNvPicPr>
          <p:nvPr/>
        </p:nvPicPr>
        <p:blipFill>
          <a:blip r:embed="rId3"/>
          <a:stretch>
            <a:fillRect/>
          </a:stretch>
        </p:blipFill>
        <p:spPr>
          <a:xfrm>
            <a:off x="8931349" y="3153435"/>
            <a:ext cx="5582851" cy="3914666"/>
          </a:xfrm>
          <a:prstGeom prst="rect">
            <a:avLst/>
          </a:prstGeom>
        </p:spPr>
      </p:pic>
    </p:spTree>
    <p:extLst>
      <p:ext uri="{BB962C8B-B14F-4D97-AF65-F5344CB8AC3E}">
        <p14:creationId xmlns:p14="http://schemas.microsoft.com/office/powerpoint/2010/main" val="2176055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3227" y="284746"/>
            <a:ext cx="11907969" cy="1323439"/>
          </a:xfrm>
          <a:prstGeom prst="rect">
            <a:avLst/>
          </a:prstGeom>
          <a:noFill/>
        </p:spPr>
        <p:txBody>
          <a:bodyPr wrap="square" lIns="91440" tIns="45720" rIns="91440" bIns="45720" rtlCol="0">
            <a:spAutoFit/>
          </a:bodyPr>
          <a:lstStyle/>
          <a:p>
            <a:pPr algn="ctr"/>
            <a:r>
              <a:rPr lang="en-US" sz="4000" dirty="0">
                <a:latin typeface="Circular Std Bold"/>
                <a:cs typeface="Circular Std Bold"/>
              </a:rPr>
              <a:t>How To Embrace Your Diversity </a:t>
            </a:r>
          </a:p>
          <a:p>
            <a:pPr algn="ctr"/>
            <a:r>
              <a:rPr lang="en-US" sz="4000" dirty="0">
                <a:latin typeface="Circular Std Bold"/>
                <a:cs typeface="Circular Std Bold"/>
              </a:rPr>
              <a:t>and Other People’s Diversity?</a:t>
            </a:r>
          </a:p>
        </p:txBody>
      </p:sp>
      <p:sp>
        <p:nvSpPr>
          <p:cNvPr id="2" name="Content Placeholder 1"/>
          <p:cNvSpPr>
            <a:spLocks noGrp="1"/>
          </p:cNvSpPr>
          <p:nvPr>
            <p:ph idx="1"/>
          </p:nvPr>
        </p:nvSpPr>
        <p:spPr>
          <a:xfrm>
            <a:off x="1903227" y="1360966"/>
            <a:ext cx="8182882" cy="5826887"/>
          </a:xfrm>
        </p:spPr>
        <p:txBody>
          <a:bodyPr>
            <a:normAutofit fontScale="70000" lnSpcReduction="20000"/>
          </a:bodyPr>
          <a:lstStyle/>
          <a:p>
            <a:endParaRPr lang="en-US" dirty="0"/>
          </a:p>
          <a:p>
            <a:r>
              <a:rPr lang="en-US" b="1" dirty="0"/>
              <a:t>1. </a:t>
            </a:r>
            <a:r>
              <a:rPr lang="en-US" b="1" dirty="0">
                <a:solidFill>
                  <a:schemeClr val="accent2">
                    <a:lumMod val="75000"/>
                  </a:schemeClr>
                </a:solidFill>
              </a:rPr>
              <a:t>Everyone’s Narrative </a:t>
            </a:r>
            <a:r>
              <a:rPr lang="en-US" b="1" dirty="0"/>
              <a:t>-</a:t>
            </a:r>
            <a:r>
              <a:rPr lang="en-US" dirty="0"/>
              <a:t> Consider your own life, and everything that has shaped your beliefs. Realize that each of the 7 billion people on this planet has their own narrative. Not one is the same.</a:t>
            </a:r>
          </a:p>
          <a:p>
            <a:r>
              <a:rPr lang="en-US" b="1" dirty="0"/>
              <a:t>2.</a:t>
            </a:r>
            <a:r>
              <a:rPr lang="en-US" dirty="0"/>
              <a:t> </a:t>
            </a:r>
            <a:r>
              <a:rPr lang="en-US" b="1" dirty="0">
                <a:solidFill>
                  <a:schemeClr val="accent2">
                    <a:lumMod val="75000"/>
                  </a:schemeClr>
                </a:solidFill>
              </a:rPr>
              <a:t>Where are you coming from? </a:t>
            </a:r>
            <a:r>
              <a:rPr lang="en-US" b="1" dirty="0"/>
              <a:t>-</a:t>
            </a:r>
            <a:r>
              <a:rPr lang="en-US" dirty="0"/>
              <a:t> When you find yourself thinking poorly of someone, stop and consider what influences have created your negative views of that individual.</a:t>
            </a:r>
          </a:p>
          <a:p>
            <a:r>
              <a:rPr lang="en-US" b="1" dirty="0"/>
              <a:t>3.</a:t>
            </a:r>
            <a:r>
              <a:rPr lang="en-US" dirty="0"/>
              <a:t> </a:t>
            </a:r>
            <a:r>
              <a:rPr lang="en-US" b="1" dirty="0">
                <a:solidFill>
                  <a:schemeClr val="accent2">
                    <a:lumMod val="75000"/>
                  </a:schemeClr>
                </a:solidFill>
              </a:rPr>
              <a:t>Befriend all people</a:t>
            </a:r>
            <a:r>
              <a:rPr lang="en-US" dirty="0">
                <a:solidFill>
                  <a:schemeClr val="accent2">
                    <a:lumMod val="75000"/>
                  </a:schemeClr>
                </a:solidFill>
              </a:rPr>
              <a:t> </a:t>
            </a:r>
            <a:r>
              <a:rPr lang="en-US" dirty="0"/>
              <a:t>– If you know that you tend to avoid befriending certain types of people, go out of your way to find friends of all kinds.</a:t>
            </a:r>
          </a:p>
          <a:p>
            <a:r>
              <a:rPr lang="en-US" b="1" dirty="0"/>
              <a:t>4.</a:t>
            </a:r>
            <a:r>
              <a:rPr lang="en-US" dirty="0"/>
              <a:t> </a:t>
            </a:r>
            <a:r>
              <a:rPr lang="en-US" b="1" dirty="0">
                <a:solidFill>
                  <a:schemeClr val="accent2">
                    <a:lumMod val="75000"/>
                  </a:schemeClr>
                </a:solidFill>
              </a:rPr>
              <a:t>Empathy</a:t>
            </a:r>
            <a:r>
              <a:rPr lang="en-US" dirty="0"/>
              <a:t> – When you encounter anyone, try to imagine, understand, and sympathize with that person’s story, with everything that has made them who they are.</a:t>
            </a:r>
          </a:p>
          <a:p>
            <a:r>
              <a:rPr lang="en-US" b="1" dirty="0"/>
              <a:t>5.</a:t>
            </a:r>
            <a:r>
              <a:rPr lang="en-US" dirty="0"/>
              <a:t> </a:t>
            </a:r>
            <a:r>
              <a:rPr lang="en-US" b="1" dirty="0">
                <a:solidFill>
                  <a:schemeClr val="accent2">
                    <a:lumMod val="75000"/>
                  </a:schemeClr>
                </a:solidFill>
              </a:rPr>
              <a:t>Actively accept</a:t>
            </a:r>
            <a:r>
              <a:rPr lang="en-US" dirty="0">
                <a:solidFill>
                  <a:schemeClr val="accent2">
                    <a:lumMod val="75000"/>
                  </a:schemeClr>
                </a:solidFill>
              </a:rPr>
              <a:t> </a:t>
            </a:r>
            <a:r>
              <a:rPr lang="en-US" dirty="0"/>
              <a:t>– meditate upon embracing other people, with all of the diversity that comes with them. Don’t allow yourself to define a person based upon </a:t>
            </a:r>
            <a:r>
              <a:rPr lang="en-US" i="1" dirty="0"/>
              <a:t>one </a:t>
            </a:r>
            <a:r>
              <a:rPr lang="en-US" dirty="0"/>
              <a:t>stereotype about </a:t>
            </a:r>
            <a:r>
              <a:rPr lang="en-US" i="1" dirty="0"/>
              <a:t>one </a:t>
            </a:r>
            <a:r>
              <a:rPr lang="en-US" dirty="0"/>
              <a:t>aspect of their complex identity.</a:t>
            </a:r>
          </a:p>
          <a:p>
            <a:r>
              <a:rPr lang="en-US" b="1" dirty="0"/>
              <a:t>6. </a:t>
            </a:r>
            <a:r>
              <a:rPr lang="en-US" b="1" dirty="0">
                <a:solidFill>
                  <a:schemeClr val="accent2">
                    <a:lumMod val="75000"/>
                  </a:schemeClr>
                </a:solidFill>
              </a:rPr>
              <a:t>Show compassion </a:t>
            </a:r>
            <a:r>
              <a:rPr lang="en-US" b="1" dirty="0"/>
              <a:t>-</a:t>
            </a:r>
            <a:r>
              <a:rPr lang="en-US" dirty="0"/>
              <a:t> Perform random acts of kindness for all types of people. It can be as simple as a friendly smile or holding open a door.</a:t>
            </a:r>
          </a:p>
          <a:p>
            <a:pPr marL="996010" lvl="1">
              <a:buFont typeface="Wingdings" panose="05000000000000000000" pitchFamily="2" charset="2"/>
              <a:buChar char="Ø"/>
            </a:pPr>
            <a:endParaRPr lang="en-US" dirty="0"/>
          </a:p>
        </p:txBody>
      </p:sp>
      <p:sp>
        <p:nvSpPr>
          <p:cNvPr id="3" name="Rectangle 2"/>
          <p:cNvSpPr/>
          <p:nvPr/>
        </p:nvSpPr>
        <p:spPr>
          <a:xfrm>
            <a:off x="3221664" y="7748039"/>
            <a:ext cx="7158823" cy="307777"/>
          </a:xfrm>
          <a:prstGeom prst="rect">
            <a:avLst/>
          </a:prstGeom>
        </p:spPr>
        <p:txBody>
          <a:bodyPr wrap="square">
            <a:spAutoFit/>
          </a:bodyPr>
          <a:lstStyle/>
          <a:p>
            <a:r>
              <a:rPr lang="en-US" sz="1400" dirty="0"/>
              <a:t>Source: http://www.refinethemind.com/embracing-diversity/</a:t>
            </a:r>
          </a:p>
        </p:txBody>
      </p:sp>
      <p:pic>
        <p:nvPicPr>
          <p:cNvPr id="7" name="Picture 6" descr="A group of people posing for a photo&#10;&#10;Description automatically generated">
            <a:extLst>
              <a:ext uri="{FF2B5EF4-FFF2-40B4-BE49-F238E27FC236}">
                <a16:creationId xmlns:a16="http://schemas.microsoft.com/office/drawing/2014/main" id="{B2AF3888-F221-4FEC-A94A-6C7764A6351B}"/>
              </a:ext>
            </a:extLst>
          </p:cNvPr>
          <p:cNvPicPr>
            <a:picLocks noChangeAspect="1"/>
          </p:cNvPicPr>
          <p:nvPr/>
        </p:nvPicPr>
        <p:blipFill>
          <a:blip r:embed="rId3"/>
          <a:stretch>
            <a:fillRect/>
          </a:stretch>
        </p:blipFill>
        <p:spPr>
          <a:xfrm>
            <a:off x="10164726" y="1661385"/>
            <a:ext cx="3931636" cy="2422829"/>
          </a:xfrm>
          <a:prstGeom prst="rect">
            <a:avLst/>
          </a:prstGeom>
        </p:spPr>
      </p:pic>
    </p:spTree>
    <p:extLst>
      <p:ext uri="{BB962C8B-B14F-4D97-AF65-F5344CB8AC3E}">
        <p14:creationId xmlns:p14="http://schemas.microsoft.com/office/powerpoint/2010/main" val="124933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VIDEO</a:t>
            </a:r>
            <a:r>
              <a:rPr lang="en-US" dirty="0"/>
              <a:t>……….</a:t>
            </a:r>
            <a:r>
              <a:rPr lang="en-US" b="1" dirty="0"/>
              <a:t> </a:t>
            </a:r>
            <a:br>
              <a:rPr lang="en-US" b="1" dirty="0"/>
            </a:br>
            <a:r>
              <a:rPr lang="en-US" b="1" dirty="0"/>
              <a:t>Respect &amp; inclusion at Deloitte </a:t>
            </a:r>
            <a:endParaRPr lang="en-US" dirty="0"/>
          </a:p>
        </p:txBody>
      </p:sp>
      <p:sp>
        <p:nvSpPr>
          <p:cNvPr id="3" name="Content Placeholder 2"/>
          <p:cNvSpPr>
            <a:spLocks noGrp="1"/>
          </p:cNvSpPr>
          <p:nvPr>
            <p:ph idx="1"/>
          </p:nvPr>
        </p:nvSpPr>
        <p:spPr>
          <a:xfrm>
            <a:off x="637437" y="3193956"/>
            <a:ext cx="10316002" cy="2179709"/>
          </a:xfrm>
        </p:spPr>
        <p:txBody>
          <a:bodyPr/>
          <a:lstStyle/>
          <a:p>
            <a:pPr marL="0" indent="0" algn="ctr">
              <a:buNone/>
            </a:pPr>
            <a:r>
              <a:rPr lang="en-US" dirty="0">
                <a:hlinkClick r:id="rId3"/>
              </a:rPr>
              <a:t>https://www.youtube.com/watch?v=7G0OUHnCudw</a:t>
            </a:r>
            <a:endParaRPr lang="en-US" dirty="0"/>
          </a:p>
        </p:txBody>
      </p:sp>
    </p:spTree>
    <p:extLst>
      <p:ext uri="{BB962C8B-B14F-4D97-AF65-F5344CB8AC3E}">
        <p14:creationId xmlns:p14="http://schemas.microsoft.com/office/powerpoint/2010/main" val="172551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586" y="437146"/>
            <a:ext cx="13228662" cy="1015663"/>
          </a:xfrm>
          <a:prstGeom prst="rect">
            <a:avLst/>
          </a:prstGeom>
          <a:noFill/>
        </p:spPr>
        <p:txBody>
          <a:bodyPr wrap="square" lIns="91440" tIns="45720" rIns="91440" bIns="45720" rtlCol="0">
            <a:spAutoFit/>
          </a:bodyPr>
          <a:lstStyle/>
          <a:p>
            <a:pPr algn="ctr"/>
            <a:r>
              <a:rPr lang="en-US" sz="6000" dirty="0">
                <a:latin typeface="Circular Std Bold"/>
                <a:cs typeface="Circular Std Bold"/>
              </a:rPr>
              <a:t>Questions</a:t>
            </a:r>
          </a:p>
        </p:txBody>
      </p:sp>
      <p:sp>
        <p:nvSpPr>
          <p:cNvPr id="20" name="Isosceles Triangle 19"/>
          <p:cNvSpPr/>
          <p:nvPr/>
        </p:nvSpPr>
        <p:spPr>
          <a:xfrm rot="18588105" flipV="1">
            <a:off x="12519401" y="7178997"/>
            <a:ext cx="2051318" cy="1116237"/>
          </a:xfrm>
          <a:prstGeom prst="triangle">
            <a:avLst>
              <a:gd name="adj" fmla="val 99542"/>
            </a:avLst>
          </a:prstGeom>
          <a:solidFill>
            <a:srgbClr val="169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6E3DC"/>
              </a:solidFill>
            </a:endParaRPr>
          </a:p>
        </p:txBody>
      </p:sp>
      <p:pic>
        <p:nvPicPr>
          <p:cNvPr id="5" name="Picture 4" descr="A picture containing text&#10;&#10;Description automatically generated">
            <a:extLst>
              <a:ext uri="{FF2B5EF4-FFF2-40B4-BE49-F238E27FC236}">
                <a16:creationId xmlns:a16="http://schemas.microsoft.com/office/drawing/2014/main" id="{AB6FE1E6-053C-407C-9162-C0E5B56495F9}"/>
              </a:ext>
            </a:extLst>
          </p:cNvPr>
          <p:cNvPicPr>
            <a:picLocks noChangeAspect="1"/>
          </p:cNvPicPr>
          <p:nvPr/>
        </p:nvPicPr>
        <p:blipFill>
          <a:blip r:embed="rId3"/>
          <a:stretch>
            <a:fillRect/>
          </a:stretch>
        </p:blipFill>
        <p:spPr>
          <a:xfrm>
            <a:off x="4452937" y="2114550"/>
            <a:ext cx="5724525" cy="4000500"/>
          </a:xfrm>
          <a:prstGeom prst="rect">
            <a:avLst/>
          </a:prstGeom>
        </p:spPr>
      </p:pic>
    </p:spTree>
    <p:extLst>
      <p:ext uri="{BB962C8B-B14F-4D97-AF65-F5344CB8AC3E}">
        <p14:creationId xmlns:p14="http://schemas.microsoft.com/office/powerpoint/2010/main" val="2206997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1" name="Group 54">
            <a:extLst>
              <a:ext uri="{FF2B5EF4-FFF2-40B4-BE49-F238E27FC236}">
                <a16:creationId xmlns:a16="http://schemas.microsoft.com/office/drawing/2014/main" id="{D6BA167A-D3C3-4EE8-8B5E-1367920872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5320" y="-5715"/>
            <a:ext cx="6017893" cy="8235314"/>
            <a:chOff x="2928938" y="-4763"/>
            <a:chExt cx="5014912" cy="6862763"/>
          </a:xfrm>
        </p:grpSpPr>
        <p:sp>
          <p:nvSpPr>
            <p:cNvPr id="56" name="Freeform 6">
              <a:extLst>
                <a:ext uri="{FF2B5EF4-FFF2-40B4-BE49-F238E27FC236}">
                  <a16:creationId xmlns:a16="http://schemas.microsoft.com/office/drawing/2014/main" id="{810CA83B-630E-45DB-ADCB-F026042851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7" name="Freeform 7">
              <a:extLst>
                <a:ext uri="{FF2B5EF4-FFF2-40B4-BE49-F238E27FC236}">
                  <a16:creationId xmlns:a16="http://schemas.microsoft.com/office/drawing/2014/main" id="{7A57B554-6973-429A-818B-524C03DA4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58" name="Freeform 9">
              <a:extLst>
                <a:ext uri="{FF2B5EF4-FFF2-40B4-BE49-F238E27FC236}">
                  <a16:creationId xmlns:a16="http://schemas.microsoft.com/office/drawing/2014/main" id="{89ED2DB2-F3BB-4B5E-84E6-CC259E394A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59" name="Freeform 10">
              <a:extLst>
                <a:ext uri="{FF2B5EF4-FFF2-40B4-BE49-F238E27FC236}">
                  <a16:creationId xmlns:a16="http://schemas.microsoft.com/office/drawing/2014/main" id="{93816493-5723-43CF-95A9-2CDEC9B11D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60" name="Freeform 11">
              <a:extLst>
                <a:ext uri="{FF2B5EF4-FFF2-40B4-BE49-F238E27FC236}">
                  <a16:creationId xmlns:a16="http://schemas.microsoft.com/office/drawing/2014/main" id="{A9964935-0316-4743-BD2E-35B86AF480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61" name="Freeform 12">
              <a:extLst>
                <a:ext uri="{FF2B5EF4-FFF2-40B4-BE49-F238E27FC236}">
                  <a16:creationId xmlns:a16="http://schemas.microsoft.com/office/drawing/2014/main" id="{2B20A700-1547-48D5-AA6F-C1473539C7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82" name="Rectangle 62">
            <a:extLst>
              <a:ext uri="{FF2B5EF4-FFF2-40B4-BE49-F238E27FC236}">
                <a16:creationId xmlns:a16="http://schemas.microsoft.com/office/drawing/2014/main" id="{573F9D11-20BD-4755-B131-A5F531520E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50" descr="Mic and audio filter">
            <a:extLst>
              <a:ext uri="{FF2B5EF4-FFF2-40B4-BE49-F238E27FC236}">
                <a16:creationId xmlns:a16="http://schemas.microsoft.com/office/drawing/2014/main" id="{8E18DA17-D34E-4474-9F9C-1DCE89EE2733}"/>
              </a:ext>
            </a:extLst>
          </p:cNvPr>
          <p:cNvPicPr>
            <a:picLocks noChangeAspect="1"/>
          </p:cNvPicPr>
          <p:nvPr/>
        </p:nvPicPr>
        <p:blipFill rotWithShape="1">
          <a:blip r:embed="rId3"/>
          <a:srcRect t="15730"/>
          <a:stretch/>
        </p:blipFill>
        <p:spPr>
          <a:xfrm>
            <a:off x="20" y="10"/>
            <a:ext cx="14630380" cy="8229590"/>
          </a:xfrm>
          <a:prstGeom prst="rect">
            <a:avLst/>
          </a:prstGeom>
        </p:spPr>
      </p:pic>
      <p:sp>
        <p:nvSpPr>
          <p:cNvPr id="84" name="Freeform 13">
            <a:extLst>
              <a:ext uri="{FF2B5EF4-FFF2-40B4-BE49-F238E27FC236}">
                <a16:creationId xmlns:a16="http://schemas.microsoft.com/office/drawing/2014/main" id="{8EB90C4A-98AE-4031-9ED8-4063AF898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0319" y="-20319"/>
            <a:ext cx="8808719" cy="8260079"/>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A85FA-8E31-41BB-AF5E-C7303AC93397}"/>
              </a:ext>
            </a:extLst>
          </p:cNvPr>
          <p:cNvSpPr>
            <a:spLocks noGrp="1"/>
          </p:cNvSpPr>
          <p:nvPr>
            <p:ph type="title"/>
          </p:nvPr>
        </p:nvSpPr>
        <p:spPr>
          <a:xfrm>
            <a:off x="822960" y="1960880"/>
            <a:ext cx="4897118" cy="3972562"/>
          </a:xfrm>
        </p:spPr>
        <p:txBody>
          <a:bodyPr vert="horz" lIns="91440" tIns="45720" rIns="91440" bIns="45720" rtlCol="0" anchor="b">
            <a:normAutofit/>
          </a:bodyPr>
          <a:lstStyle/>
          <a:p>
            <a:pPr algn="l" defTabSz="457200"/>
            <a:r>
              <a:rPr lang="en-US" sz="6500">
                <a:solidFill>
                  <a:schemeClr val="bg1"/>
                </a:solidFill>
              </a:rPr>
              <a:t>Your Voice Matters.  </a:t>
            </a:r>
          </a:p>
        </p:txBody>
      </p:sp>
      <p:grpSp>
        <p:nvGrpSpPr>
          <p:cNvPr id="85" name="Group 66">
            <a:extLst>
              <a:ext uri="{FF2B5EF4-FFF2-40B4-BE49-F238E27FC236}">
                <a16:creationId xmlns:a16="http://schemas.microsoft.com/office/drawing/2014/main" id="{D763F840-D9FC-4A00-AD5E-A92B1469D2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36920" y="-5715"/>
            <a:ext cx="6017893" cy="8235314"/>
            <a:chOff x="2928938" y="-4763"/>
            <a:chExt cx="5014912" cy="6862763"/>
          </a:xfrm>
        </p:grpSpPr>
        <p:sp>
          <p:nvSpPr>
            <p:cNvPr id="68" name="Freeform 6">
              <a:extLst>
                <a:ext uri="{FF2B5EF4-FFF2-40B4-BE49-F238E27FC236}">
                  <a16:creationId xmlns:a16="http://schemas.microsoft.com/office/drawing/2014/main" id="{8D38D45D-EF27-4B10-ACF6-5709ECC2B7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69" name="Freeform 7">
              <a:extLst>
                <a:ext uri="{FF2B5EF4-FFF2-40B4-BE49-F238E27FC236}">
                  <a16:creationId xmlns:a16="http://schemas.microsoft.com/office/drawing/2014/main" id="{7E738667-74E2-4FA0-9B05-260D9F3D75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0" name="Freeform 9">
              <a:extLst>
                <a:ext uri="{FF2B5EF4-FFF2-40B4-BE49-F238E27FC236}">
                  <a16:creationId xmlns:a16="http://schemas.microsoft.com/office/drawing/2014/main" id="{A5044C01-88A9-414D-ACC3-1A13B71FC0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1" name="Freeform 10">
              <a:extLst>
                <a:ext uri="{FF2B5EF4-FFF2-40B4-BE49-F238E27FC236}">
                  <a16:creationId xmlns:a16="http://schemas.microsoft.com/office/drawing/2014/main" id="{5883D39A-EF33-4BD1-AA7F-AD7CC905D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2" name="Freeform 11">
              <a:extLst>
                <a:ext uri="{FF2B5EF4-FFF2-40B4-BE49-F238E27FC236}">
                  <a16:creationId xmlns:a16="http://schemas.microsoft.com/office/drawing/2014/main" id="{7C98FB2E-0AE9-4B67-BBA2-65D60B7603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3" name="Freeform 12">
              <a:extLst>
                <a:ext uri="{FF2B5EF4-FFF2-40B4-BE49-F238E27FC236}">
                  <a16:creationId xmlns:a16="http://schemas.microsoft.com/office/drawing/2014/main" id="{B5ECBF49-84ED-4A43-BDB5-7B89B3E77D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9" name="Picture 8" descr="Qr code&#10;&#10;Description automatically generated">
            <a:extLst>
              <a:ext uri="{FF2B5EF4-FFF2-40B4-BE49-F238E27FC236}">
                <a16:creationId xmlns:a16="http://schemas.microsoft.com/office/drawing/2014/main" id="{B0C54914-606F-4CBC-A53E-4E685AC5E9C3}"/>
              </a:ext>
            </a:extLst>
          </p:cNvPr>
          <p:cNvPicPr>
            <a:picLocks noChangeAspect="1"/>
          </p:cNvPicPr>
          <p:nvPr/>
        </p:nvPicPr>
        <p:blipFill>
          <a:blip r:embed="rId4"/>
          <a:stretch>
            <a:fillRect/>
          </a:stretch>
        </p:blipFill>
        <p:spPr>
          <a:xfrm>
            <a:off x="719231" y="379094"/>
            <a:ext cx="3076592" cy="3080386"/>
          </a:xfrm>
          <a:prstGeom prst="rect">
            <a:avLst/>
          </a:prstGeom>
        </p:spPr>
      </p:pic>
    </p:spTree>
    <p:extLst>
      <p:ext uri="{BB962C8B-B14F-4D97-AF65-F5344CB8AC3E}">
        <p14:creationId xmlns:p14="http://schemas.microsoft.com/office/powerpoint/2010/main" val="3695754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7">
            <a:extLst>
              <a:ext uri="{FF2B5EF4-FFF2-40B4-BE49-F238E27FC236}">
                <a16:creationId xmlns:a16="http://schemas.microsoft.com/office/drawing/2014/main" id="{6ADA8EC3-01C5-453C-91A6-D01B9E15BF0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0975" y="0"/>
            <a:ext cx="2924177" cy="8229600"/>
            <a:chOff x="1320800" y="0"/>
            <a:chExt cx="2436813" cy="6858001"/>
          </a:xfrm>
        </p:grpSpPr>
        <p:sp>
          <p:nvSpPr>
            <p:cNvPr id="9"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25" name="Group 15">
            <a:extLst>
              <a:ext uri="{FF2B5EF4-FFF2-40B4-BE49-F238E27FC236}">
                <a16:creationId xmlns:a16="http://schemas.microsoft.com/office/drawing/2014/main" id="{767D40C4-2A44-4792-AB9D-E769202A27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0975" y="0"/>
            <a:ext cx="2924177" cy="8229600"/>
            <a:chOff x="1320800" y="0"/>
            <a:chExt cx="2436813" cy="6858001"/>
          </a:xfrm>
        </p:grpSpPr>
        <p:sp>
          <p:nvSpPr>
            <p:cNvPr id="17" name="Freeform 6">
              <a:extLst>
                <a:ext uri="{FF2B5EF4-FFF2-40B4-BE49-F238E27FC236}">
                  <a16:creationId xmlns:a16="http://schemas.microsoft.com/office/drawing/2014/main" id="{3DBD6486-24CA-456B-9631-2911490A6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A2FF2964-4832-450E-B85C-304F271135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id="{0B5C96AF-0E78-45E8-8B82-CF41BFB543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A940CD75-9F08-4DF1-94CB-96A2C3A431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1B35F757-0B0E-4DFC-81FA-935D070B73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4380E990-0E29-4861-8CE3-F6D6FF15DE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4" name="Rounded Rectangle 16">
            <a:extLst>
              <a:ext uri="{FF2B5EF4-FFF2-40B4-BE49-F238E27FC236}">
                <a16:creationId xmlns:a16="http://schemas.microsoft.com/office/drawing/2014/main" id="{027FB951-A422-4463-8A01-05812E59CC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5254" y="778717"/>
            <a:ext cx="11082528" cy="625449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ign&#10;&#10;Description automatically generated with low confidence">
            <a:extLst>
              <a:ext uri="{FF2B5EF4-FFF2-40B4-BE49-F238E27FC236}">
                <a16:creationId xmlns:a16="http://schemas.microsoft.com/office/drawing/2014/main" id="{F9A11FE3-7DB3-470B-B6F5-9C1F374A6053}"/>
              </a:ext>
            </a:extLst>
          </p:cNvPr>
          <p:cNvPicPr>
            <a:picLocks noChangeAspect="1"/>
          </p:cNvPicPr>
          <p:nvPr/>
        </p:nvPicPr>
        <p:blipFill rotWithShape="1">
          <a:blip r:embed="rId4"/>
          <a:srcRect r="6001" b="1"/>
          <a:stretch/>
        </p:blipFill>
        <p:spPr>
          <a:xfrm>
            <a:off x="3109302" y="1162765"/>
            <a:ext cx="10314432" cy="5486400"/>
          </a:xfrm>
          <a:prstGeom prst="rect">
            <a:avLst/>
          </a:prstGeom>
        </p:spPr>
      </p:pic>
    </p:spTree>
    <p:extLst>
      <p:ext uri="{BB962C8B-B14F-4D97-AF65-F5344CB8AC3E}">
        <p14:creationId xmlns:p14="http://schemas.microsoft.com/office/powerpoint/2010/main" val="414084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AF00-B57B-4294-8E04-2F233FBB65C3}"/>
              </a:ext>
            </a:extLst>
          </p:cNvPr>
          <p:cNvSpPr>
            <a:spLocks noGrp="1"/>
          </p:cNvSpPr>
          <p:nvPr>
            <p:ph type="title"/>
          </p:nvPr>
        </p:nvSpPr>
        <p:spPr/>
        <p:txBody>
          <a:bodyPr/>
          <a:lstStyle/>
          <a:p>
            <a:r>
              <a:rPr lang="en-US" dirty="0"/>
              <a:t>Mission and Vision</a:t>
            </a:r>
          </a:p>
        </p:txBody>
      </p:sp>
      <p:pic>
        <p:nvPicPr>
          <p:cNvPr id="5" name="Content Placeholder 4" descr="Graphical user interface, application, Word&#10;&#10;Description automatically generated">
            <a:extLst>
              <a:ext uri="{FF2B5EF4-FFF2-40B4-BE49-F238E27FC236}">
                <a16:creationId xmlns:a16="http://schemas.microsoft.com/office/drawing/2014/main" id="{7630B23F-2C1C-45F8-B819-69A9BBDF4663}"/>
              </a:ext>
            </a:extLst>
          </p:cNvPr>
          <p:cNvPicPr>
            <a:picLocks noGrp="1" noChangeAspect="1"/>
          </p:cNvPicPr>
          <p:nvPr>
            <p:ph idx="1"/>
          </p:nvPr>
        </p:nvPicPr>
        <p:blipFill rotWithShape="1">
          <a:blip r:embed="rId2"/>
          <a:srcRect l="23225" t="19848" r="23980" b="6901"/>
          <a:stretch/>
        </p:blipFill>
        <p:spPr>
          <a:xfrm>
            <a:off x="3274828" y="2679405"/>
            <a:ext cx="9037674" cy="5316280"/>
          </a:xfrm>
        </p:spPr>
      </p:pic>
    </p:spTree>
    <p:extLst>
      <p:ext uri="{BB962C8B-B14F-4D97-AF65-F5344CB8AC3E}">
        <p14:creationId xmlns:p14="http://schemas.microsoft.com/office/powerpoint/2010/main" val="237884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61B4-59E3-49D5-824A-6AFE6FB1C42C}"/>
              </a:ext>
            </a:extLst>
          </p:cNvPr>
          <p:cNvSpPr>
            <a:spLocks noGrp="1"/>
          </p:cNvSpPr>
          <p:nvPr>
            <p:ph type="title"/>
          </p:nvPr>
        </p:nvSpPr>
        <p:spPr/>
        <p:txBody>
          <a:bodyPr/>
          <a:lstStyle/>
          <a:p>
            <a:r>
              <a:rPr lang="en-US" dirty="0"/>
              <a:t>Diversity at West Liberty University</a:t>
            </a:r>
            <a:br>
              <a:rPr lang="en-US" dirty="0"/>
            </a:br>
            <a:r>
              <a:rPr lang="en-US" dirty="0"/>
              <a:t> Over The Past Five Years</a:t>
            </a:r>
          </a:p>
        </p:txBody>
      </p:sp>
      <p:pic>
        <p:nvPicPr>
          <p:cNvPr id="5" name="Content Placeholder 4" descr="Graphical user interface, application, table, Excel&#10;&#10;Description automatically generated">
            <a:extLst>
              <a:ext uri="{FF2B5EF4-FFF2-40B4-BE49-F238E27FC236}">
                <a16:creationId xmlns:a16="http://schemas.microsoft.com/office/drawing/2014/main" id="{DED7396B-9058-4BF0-B42C-736D405EE2F1}"/>
              </a:ext>
            </a:extLst>
          </p:cNvPr>
          <p:cNvPicPr>
            <a:picLocks noGrp="1" noChangeAspect="1"/>
          </p:cNvPicPr>
          <p:nvPr>
            <p:ph idx="1"/>
          </p:nvPr>
        </p:nvPicPr>
        <p:blipFill rotWithShape="1">
          <a:blip r:embed="rId2"/>
          <a:srcRect l="1787" t="25463" r="40224" b="11819"/>
          <a:stretch/>
        </p:blipFill>
        <p:spPr>
          <a:xfrm>
            <a:off x="3094075" y="2622968"/>
            <a:ext cx="10802679" cy="5361106"/>
          </a:xfrm>
        </p:spPr>
      </p:pic>
    </p:spTree>
    <p:extLst>
      <p:ext uri="{BB962C8B-B14F-4D97-AF65-F5344CB8AC3E}">
        <p14:creationId xmlns:p14="http://schemas.microsoft.com/office/powerpoint/2010/main" val="140556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29042-0366-406A-BA21-3F1951475330}"/>
              </a:ext>
            </a:extLst>
          </p:cNvPr>
          <p:cNvSpPr>
            <a:spLocks noGrp="1"/>
          </p:cNvSpPr>
          <p:nvPr>
            <p:ph type="title"/>
          </p:nvPr>
        </p:nvSpPr>
        <p:spPr/>
        <p:txBody>
          <a:bodyPr/>
          <a:lstStyle/>
          <a:p>
            <a:r>
              <a:rPr lang="en-US" dirty="0"/>
              <a:t>West Liberty University’s Faculty, Staff and Students As of Spring 2022</a:t>
            </a:r>
          </a:p>
        </p:txBody>
      </p:sp>
      <p:pic>
        <p:nvPicPr>
          <p:cNvPr id="5" name="Content Placeholder 4" descr="Graphical user interface, application&#10;&#10;Description automatically generated">
            <a:extLst>
              <a:ext uri="{FF2B5EF4-FFF2-40B4-BE49-F238E27FC236}">
                <a16:creationId xmlns:a16="http://schemas.microsoft.com/office/drawing/2014/main" id="{6022BDF3-A274-42D8-85A8-986CD1E6A2DD}"/>
              </a:ext>
            </a:extLst>
          </p:cNvPr>
          <p:cNvPicPr>
            <a:picLocks noGrp="1" noChangeAspect="1"/>
          </p:cNvPicPr>
          <p:nvPr>
            <p:ph idx="1"/>
          </p:nvPr>
        </p:nvPicPr>
        <p:blipFill rotWithShape="1">
          <a:blip r:embed="rId2"/>
          <a:srcRect l="42844" t="24386" r="12176" b="22021"/>
          <a:stretch/>
        </p:blipFill>
        <p:spPr>
          <a:xfrm>
            <a:off x="3498112" y="3306726"/>
            <a:ext cx="10653823" cy="4527885"/>
          </a:xfrm>
        </p:spPr>
      </p:pic>
    </p:spTree>
    <p:extLst>
      <p:ext uri="{BB962C8B-B14F-4D97-AF65-F5344CB8AC3E}">
        <p14:creationId xmlns:p14="http://schemas.microsoft.com/office/powerpoint/2010/main" val="254292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003D-81CC-4CDD-AC3B-D3C00177226E}"/>
              </a:ext>
            </a:extLst>
          </p:cNvPr>
          <p:cNvSpPr>
            <a:spLocks noGrp="1"/>
          </p:cNvSpPr>
          <p:nvPr>
            <p:ph type="title"/>
          </p:nvPr>
        </p:nvSpPr>
        <p:spPr/>
        <p:txBody>
          <a:bodyPr/>
          <a:lstStyle/>
          <a:p>
            <a:r>
              <a:rPr lang="en-US" dirty="0"/>
              <a:t>Diverse Student Body Feedback</a:t>
            </a:r>
          </a:p>
        </p:txBody>
      </p:sp>
      <p:pic>
        <p:nvPicPr>
          <p:cNvPr id="5" name="Content Placeholder 4" descr="A screenshot of a computer&#10;&#10;Description automatically generated">
            <a:extLst>
              <a:ext uri="{FF2B5EF4-FFF2-40B4-BE49-F238E27FC236}">
                <a16:creationId xmlns:a16="http://schemas.microsoft.com/office/drawing/2014/main" id="{A7095790-38FA-4D51-9DAB-3089B8047415}"/>
              </a:ext>
            </a:extLst>
          </p:cNvPr>
          <p:cNvPicPr>
            <a:picLocks noGrp="1" noChangeAspect="1"/>
          </p:cNvPicPr>
          <p:nvPr>
            <p:ph idx="1"/>
          </p:nvPr>
        </p:nvPicPr>
        <p:blipFill rotWithShape="1">
          <a:blip r:embed="rId2"/>
          <a:srcRect l="33433" t="14461" r="13931" b="11813"/>
          <a:stretch/>
        </p:blipFill>
        <p:spPr>
          <a:xfrm>
            <a:off x="4019107" y="3540642"/>
            <a:ext cx="8070112" cy="4497571"/>
          </a:xfrm>
        </p:spPr>
      </p:pic>
    </p:spTree>
    <p:extLst>
      <p:ext uri="{BB962C8B-B14F-4D97-AF65-F5344CB8AC3E}">
        <p14:creationId xmlns:p14="http://schemas.microsoft.com/office/powerpoint/2010/main" val="166928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2F21-F7EB-44C1-AFA4-938AA784B94A}"/>
              </a:ext>
            </a:extLst>
          </p:cNvPr>
          <p:cNvSpPr>
            <a:spLocks noGrp="1"/>
          </p:cNvSpPr>
          <p:nvPr>
            <p:ph type="title"/>
          </p:nvPr>
        </p:nvSpPr>
        <p:spPr/>
        <p:txBody>
          <a:bodyPr/>
          <a:lstStyle/>
          <a:p>
            <a:r>
              <a:rPr lang="en-US" dirty="0"/>
              <a:t>Diversity at West Liberty</a:t>
            </a:r>
          </a:p>
        </p:txBody>
      </p:sp>
      <p:pic>
        <p:nvPicPr>
          <p:cNvPr id="13" name="Content Placeholder 12" descr="A picture containing graphical user interface&#10;&#10;Description automatically generated">
            <a:extLst>
              <a:ext uri="{FF2B5EF4-FFF2-40B4-BE49-F238E27FC236}">
                <a16:creationId xmlns:a16="http://schemas.microsoft.com/office/drawing/2014/main" id="{F0F6B1EF-0D2C-4E66-9E56-FE398C93F94D}"/>
              </a:ext>
            </a:extLst>
          </p:cNvPr>
          <p:cNvPicPr>
            <a:picLocks noGrp="1" noChangeAspect="1"/>
          </p:cNvPicPr>
          <p:nvPr>
            <p:ph idx="1"/>
          </p:nvPr>
        </p:nvPicPr>
        <p:blipFill rotWithShape="1">
          <a:blip r:embed="rId2"/>
          <a:srcRect l="34071" t="20701" r="25415" b="5007"/>
          <a:stretch/>
        </p:blipFill>
        <p:spPr>
          <a:xfrm>
            <a:off x="4104167" y="2573079"/>
            <a:ext cx="7708605" cy="4635795"/>
          </a:xfrm>
        </p:spPr>
      </p:pic>
    </p:spTree>
    <p:extLst>
      <p:ext uri="{BB962C8B-B14F-4D97-AF65-F5344CB8AC3E}">
        <p14:creationId xmlns:p14="http://schemas.microsoft.com/office/powerpoint/2010/main" val="149179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E1B6-C751-4B2B-96DB-A86DFE96F74D}"/>
              </a:ext>
            </a:extLst>
          </p:cNvPr>
          <p:cNvSpPr>
            <a:spLocks noGrp="1"/>
          </p:cNvSpPr>
          <p:nvPr>
            <p:ph type="title"/>
          </p:nvPr>
        </p:nvSpPr>
        <p:spPr/>
        <p:txBody>
          <a:bodyPr/>
          <a:lstStyle/>
          <a:p>
            <a:r>
              <a:rPr lang="en-US" dirty="0"/>
              <a:t>West Liberty University’s DEI</a:t>
            </a:r>
            <a:br>
              <a:rPr lang="en-US" dirty="0"/>
            </a:br>
            <a:r>
              <a:rPr lang="en-US" dirty="0"/>
              <a:t> Organizational Chart </a:t>
            </a:r>
          </a:p>
        </p:txBody>
      </p:sp>
      <p:pic>
        <p:nvPicPr>
          <p:cNvPr id="5" name="Content Placeholder 4" descr="Word&#10;&#10;Description automatically generated">
            <a:extLst>
              <a:ext uri="{FF2B5EF4-FFF2-40B4-BE49-F238E27FC236}">
                <a16:creationId xmlns:a16="http://schemas.microsoft.com/office/drawing/2014/main" id="{C1B28611-79E1-4E23-AF04-E8893E10D94F}"/>
              </a:ext>
            </a:extLst>
          </p:cNvPr>
          <p:cNvPicPr>
            <a:picLocks noGrp="1" noChangeAspect="1"/>
          </p:cNvPicPr>
          <p:nvPr>
            <p:ph idx="1"/>
          </p:nvPr>
        </p:nvPicPr>
        <p:blipFill rotWithShape="1">
          <a:blip r:embed="rId2"/>
          <a:srcRect l="23225" t="21550" r="23980" b="10395"/>
          <a:stretch/>
        </p:blipFill>
        <p:spPr>
          <a:xfrm>
            <a:off x="4263656" y="3097080"/>
            <a:ext cx="7623544" cy="4995695"/>
          </a:xfrm>
        </p:spPr>
      </p:pic>
    </p:spTree>
    <p:extLst>
      <p:ext uri="{BB962C8B-B14F-4D97-AF65-F5344CB8AC3E}">
        <p14:creationId xmlns:p14="http://schemas.microsoft.com/office/powerpoint/2010/main" val="172202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E798-3F69-43CA-964D-279732D69A9F}"/>
              </a:ext>
            </a:extLst>
          </p:cNvPr>
          <p:cNvSpPr>
            <a:spLocks noGrp="1"/>
          </p:cNvSpPr>
          <p:nvPr>
            <p:ph type="title"/>
          </p:nvPr>
        </p:nvSpPr>
        <p:spPr/>
        <p:txBody>
          <a:bodyPr/>
          <a:lstStyle/>
          <a:p>
            <a:r>
              <a:rPr lang="en-US" dirty="0"/>
              <a:t>Findings </a:t>
            </a:r>
          </a:p>
        </p:txBody>
      </p:sp>
      <p:pic>
        <p:nvPicPr>
          <p:cNvPr id="5" name="Content Placeholder 4" descr="Graphical user interface, application, Word&#10;&#10;Description automatically generated">
            <a:extLst>
              <a:ext uri="{FF2B5EF4-FFF2-40B4-BE49-F238E27FC236}">
                <a16:creationId xmlns:a16="http://schemas.microsoft.com/office/drawing/2014/main" id="{1CDA3E00-A6A9-4BDD-BCD9-6E4C8C95EB87}"/>
              </a:ext>
            </a:extLst>
          </p:cNvPr>
          <p:cNvPicPr>
            <a:picLocks noGrp="1" noChangeAspect="1"/>
          </p:cNvPicPr>
          <p:nvPr>
            <p:ph idx="1"/>
          </p:nvPr>
        </p:nvPicPr>
        <p:blipFill rotWithShape="1">
          <a:blip r:embed="rId2"/>
          <a:srcRect l="26096" t="32762" r="26851" b="9261"/>
          <a:stretch/>
        </p:blipFill>
        <p:spPr>
          <a:xfrm>
            <a:off x="3466214" y="3139795"/>
            <a:ext cx="7963786" cy="4327452"/>
          </a:xfrm>
        </p:spPr>
      </p:pic>
      <p:pic>
        <p:nvPicPr>
          <p:cNvPr id="7" name="Picture 6" descr="A group of people sitting around a table&#10;&#10;Description automatically generated">
            <a:extLst>
              <a:ext uri="{FF2B5EF4-FFF2-40B4-BE49-F238E27FC236}">
                <a16:creationId xmlns:a16="http://schemas.microsoft.com/office/drawing/2014/main" id="{BCB48843-E16E-4672-A45F-906C6815E452}"/>
              </a:ext>
            </a:extLst>
          </p:cNvPr>
          <p:cNvPicPr>
            <a:picLocks noChangeAspect="1"/>
          </p:cNvPicPr>
          <p:nvPr/>
        </p:nvPicPr>
        <p:blipFill>
          <a:blip r:embed="rId3"/>
          <a:stretch>
            <a:fillRect/>
          </a:stretch>
        </p:blipFill>
        <p:spPr>
          <a:xfrm>
            <a:off x="10779422" y="297180"/>
            <a:ext cx="3505200" cy="2628900"/>
          </a:xfrm>
          <a:prstGeom prst="rect">
            <a:avLst/>
          </a:prstGeom>
        </p:spPr>
      </p:pic>
    </p:spTree>
    <p:extLst>
      <p:ext uri="{BB962C8B-B14F-4D97-AF65-F5344CB8AC3E}">
        <p14:creationId xmlns:p14="http://schemas.microsoft.com/office/powerpoint/2010/main" val="3818814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36D164DE4A34DA91BA5CD3509E1CB" ma:contentTypeVersion="11" ma:contentTypeDescription="Create a new document." ma:contentTypeScope="" ma:versionID="74e000438b41d7030d8f6fc59f700535">
  <xsd:schema xmlns:xsd="http://www.w3.org/2001/XMLSchema" xmlns:xs="http://www.w3.org/2001/XMLSchema" xmlns:p="http://schemas.microsoft.com/office/2006/metadata/properties" xmlns:ns3="0f873a18-765e-492d-97c7-619de85a8a1a" targetNamespace="http://schemas.microsoft.com/office/2006/metadata/properties" ma:root="true" ma:fieldsID="276daf1fc3fa477e475edf9ee5e5c0c0" ns3:_="">
    <xsd:import namespace="0f873a18-765e-492d-97c7-619de85a8a1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873a18-765e-492d-97c7-619de85a8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870D5-62DB-4995-9312-7C4787AA74A3}">
  <ds:schemaRefs>
    <ds:schemaRef ds:uri="http://schemas.microsoft.com/sharepoint/v3/contenttype/forms"/>
  </ds:schemaRefs>
</ds:datastoreItem>
</file>

<file path=customXml/itemProps2.xml><?xml version="1.0" encoding="utf-8"?>
<ds:datastoreItem xmlns:ds="http://schemas.openxmlformats.org/officeDocument/2006/customXml" ds:itemID="{C4539F51-13F0-4D3E-BD7B-93D4950E0923}">
  <ds:schemaRef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0f873a18-765e-492d-97c7-619de85a8a1a"/>
    <ds:schemaRef ds:uri="http://www.w3.org/XML/1998/namespace"/>
  </ds:schemaRefs>
</ds:datastoreItem>
</file>

<file path=customXml/itemProps3.xml><?xml version="1.0" encoding="utf-8"?>
<ds:datastoreItem xmlns:ds="http://schemas.openxmlformats.org/officeDocument/2006/customXml" ds:itemID="{EE5C071A-E101-4252-989E-8DB15B12C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873a18-765e-492d-97c7-619de85a8a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30100</TotalTime>
  <Words>2330</Words>
  <Application>Microsoft Office PowerPoint</Application>
  <PresentationFormat>Custom</PresentationFormat>
  <Paragraphs>141</Paragraphs>
  <Slides>27</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Algerian</vt:lpstr>
      <vt:lpstr>Arial</vt:lpstr>
      <vt:lpstr>Broadway</vt:lpstr>
      <vt:lpstr>Calibri</vt:lpstr>
      <vt:lpstr>Circular Std Bold</vt:lpstr>
      <vt:lpstr>Corbel</vt:lpstr>
      <vt:lpstr>Trebuchet MS</vt:lpstr>
      <vt:lpstr>Wingdings</vt:lpstr>
      <vt:lpstr>Wingdings 3</vt:lpstr>
      <vt:lpstr>Parallax</vt:lpstr>
      <vt:lpstr>PowerPoint Presentation</vt:lpstr>
      <vt:lpstr>Ice Breaker  Speed Meet</vt:lpstr>
      <vt:lpstr>Mission and Vision</vt:lpstr>
      <vt:lpstr>Diversity at West Liberty University  Over The Past Five Years</vt:lpstr>
      <vt:lpstr>West Liberty University’s Faculty, Staff and Students As of Spring 2022</vt:lpstr>
      <vt:lpstr>Diverse Student Body Feedback</vt:lpstr>
      <vt:lpstr>Diversity at West Liberty</vt:lpstr>
      <vt:lpstr>West Liberty University’s DEI  Organizational Chart </vt:lpstr>
      <vt:lpstr>Findings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Respect &amp; inclusion at Deloitte </vt:lpstr>
      <vt:lpstr>PowerPoint Presentation</vt:lpstr>
      <vt:lpstr>Your Voice Matters.  </vt:lpstr>
      <vt:lpstr>PowerPoint Presentation</vt:lpstr>
    </vt:vector>
  </TitlesOfParts>
  <Company>BBDO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Hanna</dc:creator>
  <cp:lastModifiedBy>Tasha Taylor</cp:lastModifiedBy>
  <cp:revision>635</cp:revision>
  <cp:lastPrinted>2022-04-18T15:12:39Z</cp:lastPrinted>
  <dcterms:created xsi:type="dcterms:W3CDTF">2014-07-01T18:14:50Z</dcterms:created>
  <dcterms:modified xsi:type="dcterms:W3CDTF">2022-04-22T12:15:31Z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0x01010029A36D164DE4A34DA91BA5CD3509E1CB</vt:lpwstr>
  </property>
</Properties>
</file>