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70" r:id="rId4"/>
    <p:sldMasterId id="2147483671" r:id="rId5"/>
  </p:sldMasterIdLst>
  <p:notesMasterIdLst>
    <p:notesMasterId r:id="rId3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0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tableStyles" Target="tableStyles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presProps" Target="pres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1d4d4bbd2b_0_4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7" name="Google Shape;127;g21d4d4bbd2b_0_4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g21d4d4bbd2b_0_4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</a:t>
            </a:fld>
            <a:endParaRPr sz="14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g21d4d4bbd2b_0_58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55" name="Google Shape;255;g21d4d4bbd2b_0_58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g21d4d4bbd2b_0_58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10</a:t>
            </a:fld>
            <a:endParaRPr sz="140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21d4d4bbd2b_0_6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0" name="Google Shape;280;g21d4d4bbd2b_0_60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1" name="Google Shape;281;g21d4d4bbd2b_0_60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11</a:t>
            </a:fld>
            <a:endParaRPr sz="140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21d4d4bbd2b_0_6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97" name="Google Shape;297;g21d4d4bbd2b_0_6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8" name="Google Shape;298;g21d4d4bbd2b_0_6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12</a:t>
            </a:fld>
            <a:endParaRPr sz="140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21d4d4bbd2b_0_6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36" name="Google Shape;336;g21d4d4bbd2b_0_66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g21d4d4bbd2b_0_66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13</a:t>
            </a:fld>
            <a:endParaRPr sz="140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g21d4d4bbd2b_0_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47" name="Google Shape;347;g21d4d4bbd2b_0_66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g21d4d4bbd2b_0_66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14</a:t>
            </a:fld>
            <a:endParaRPr sz="140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g21d4d4bbd2b_0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0" name="Google Shape;360;g21d4d4bbd2b_0_68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g21d4d4bbd2b_0_68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15</a:t>
            </a:fld>
            <a:endParaRPr sz="140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g21d4d4bbd2b_0_69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5" name="Google Shape;375;g21d4d4bbd2b_0_69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1d4d4bbd2b_0_69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16</a:t>
            </a:fld>
            <a:endParaRPr sz="140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g21d4d4bbd2b_0_7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02" name="Google Shape;402;g21d4d4bbd2b_0_7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g21d4d4bbd2b_0_714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17</a:t>
            </a:fld>
            <a:endParaRPr sz="140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g21d4d4bbd2b_0_7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17" name="Google Shape;417;g21d4d4bbd2b_0_7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g21d4d4bbd2b_0_7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18</a:t>
            </a:fld>
            <a:endParaRPr sz="140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Google Shape;427;g21d4d4bbd2b_0_7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8" name="Google Shape;428;g21d4d4bbd2b_0_73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g21d4d4bbd2b_0_73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19</a:t>
            </a:fld>
            <a:endParaRPr sz="14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21d4d4bbd2b_0_5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21d4d4bbd2b_0_50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g21d4d4bbd2b_0_50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</a:t>
            </a:fld>
            <a:endParaRPr sz="140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2" name="Google Shape;442;g21d4d4bbd2b_0_7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43" name="Google Shape;443;g21d4d4bbd2b_0_75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g21d4d4bbd2b_0_75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20</a:t>
            </a:fld>
            <a:endParaRPr sz="140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" name="Google Shape;482;g21d4d4bbd2b_0_7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83" name="Google Shape;483;g21d4d4bbd2b_0_78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4" name="Google Shape;484;g21d4d4bbd2b_0_78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21</a:t>
            </a:fld>
            <a:endParaRPr sz="140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g21d4d4bbd2b_0_7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96" name="Google Shape;496;g21d4d4bbd2b_0_79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g21d4d4bbd2b_0_799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22</a:t>
            </a:fld>
            <a:endParaRPr sz="140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21d4d4bbd2b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11" name="Google Shape;511;g21d4d4bbd2b_0_8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2" name="Google Shape;512;g21d4d4bbd2b_0_812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23</a:t>
            </a:fld>
            <a:endParaRPr sz="140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21d4d4bbd2b_0_8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22" name="Google Shape;522;g21d4d4bbd2b_0_82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3" name="Google Shape;523;g21d4d4bbd2b_0_82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24</a:t>
            </a:fld>
            <a:endParaRPr sz="140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g21d4d4bbd2b_0_8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41" name="Google Shape;541;g21d4d4bbd2b_0_8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2" name="Google Shape;542;g21d4d4bbd2b_0_8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25</a:t>
            </a:fld>
            <a:endParaRPr sz="140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7" name="Google Shape;557;g21d4d4bbd2b_0_8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58" name="Google Shape;558;g21d4d4bbd2b_0_85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9" name="Google Shape;559;g21d4d4bbd2b_0_85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26</a:t>
            </a:fld>
            <a:endParaRPr sz="140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4" name="Google Shape;574;g21d4d4bbd2b_0_8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75" name="Google Shape;575;g21d4d4bbd2b_0_8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g21d4d4bbd2b_0_8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27</a:t>
            </a:fld>
            <a:endParaRPr sz="140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6" name="Google Shape;596;g21d4d4bbd2b_0_87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597" name="Google Shape;597;g21d4d4bbd2b_0_87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g21d4d4bbd2b_0_87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28</a:t>
            </a:fld>
            <a:endParaRPr sz="140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g21d4d4bbd2b_0_9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13" name="Google Shape;613;g21d4d4bbd2b_0_97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g21d4d4bbd2b_0_970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29</a:t>
            </a:fld>
            <a:endParaRPr sz="140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21d4d4bbd2b_0_5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g21d4d4bbd2b_0_5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g21d4d4bbd2b_0_511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3</a:t>
            </a:fld>
            <a:endParaRPr sz="14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21d4d4bbd2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0" name="Google Shape;170;g21d4d4bbd2b_2_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g21d4d4bbd2b_2_5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4</a:t>
            </a:fld>
            <a:endParaRPr sz="140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21d4d4bbd2b_0_5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1" name="Google Shape;181;g21d4d4bbd2b_0_5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g21d4d4bbd2b_0_523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5</a:t>
            </a:fld>
            <a:endParaRPr sz="140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21d4d4bbd2b_0_5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8" name="Google Shape;198;g21d4d4bbd2b_0_53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g21d4d4bbd2b_0_53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6</a:t>
            </a:fld>
            <a:endParaRPr sz="140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g21d4d4bbd2b_0_5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09" name="Google Shape;209;g21d4d4bbd2b_0_54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g21d4d4bbd2b_0_54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7</a:t>
            </a:fld>
            <a:endParaRPr sz="140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g21d4d4bbd2b_0_5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3" name="Google Shape;223;g21d4d4bbd2b_0_55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g21d4d4bbd2b_0_557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8</a:t>
            </a:fld>
            <a:endParaRPr sz="140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1d4d4bbd2b_0_5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36" name="Google Shape;236;g21d4d4bbd2b_0_56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" name="Google Shape;237;g21d4d4bbd2b_0_568:notes"/>
          <p:cNvSpPr txBox="1">
            <a:spLocks noGrp="1"/>
          </p:cNvSpPr>
          <p:nvPr>
            <p:ph type="sldNum" idx="12"/>
          </p:nvPr>
        </p:nvSpPr>
        <p:spPr>
          <a:xfrm>
            <a:off x="3884613" y="8685214"/>
            <a:ext cx="2971800" cy="45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350" tIns="45175" rIns="90350" bIns="45175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 sz="1400"/>
              <a:t>9</a:t>
            </a:fld>
            <a:endParaRPr sz="14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4"/>
          <p:cNvSpPr txBox="1">
            <a:spLocks noGrp="1"/>
          </p:cNvSpPr>
          <p:nvPr>
            <p:ph type="subTitle" idx="1"/>
          </p:nvPr>
        </p:nvSpPr>
        <p:spPr>
          <a:xfrm>
            <a:off x="1143000" y="2701529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59" name="Google Shape;59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5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6"/>
          <p:cNvSpPr txBox="1">
            <a:spLocks noGrp="1"/>
          </p:cNvSpPr>
          <p:nvPr>
            <p:ph type="title"/>
          </p:nvPr>
        </p:nvSpPr>
        <p:spPr>
          <a:xfrm>
            <a:off x="623888" y="1282303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6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1" name="Google Shape;71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4" name="Google Shape;84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86" name="Google Shape;86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2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2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1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03" name="Google Shape;103;p2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0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2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300" cy="36552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0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300"/>
              <a:buFont typeface="Calibri"/>
              <a:buNone/>
              <a:defRPr sz="33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4" name="Google Shape;5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5" name="Google Shape;5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23.xml"/><Relationship Id="rId3" Type="http://schemas.openxmlformats.org/officeDocument/2006/relationships/image" Target="../media/image1.png"/><Relationship Id="rId7" Type="http://schemas.openxmlformats.org/officeDocument/2006/relationships/slide" Target="slide18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29.xml"/><Relationship Id="rId5" Type="http://schemas.openxmlformats.org/officeDocument/2006/relationships/slide" Target="slide13.xml"/><Relationship Id="rId4" Type="http://schemas.openxmlformats.org/officeDocument/2006/relationships/slide" Target="slide6.xml"/><Relationship Id="rId9" Type="http://schemas.openxmlformats.org/officeDocument/2006/relationships/hyperlink" Target="https://docs.google.com/presentation/d/1Bb6LIA4eCb9_ffiKNbQlP254MoiLpQcKWovpEfF0VTU/copy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8.png"/><Relationship Id="rId4" Type="http://schemas.openxmlformats.org/officeDocument/2006/relationships/hyperlink" Target="https://thenounproject.com/icon/policy-5526044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9.png"/><Relationship Id="rId4" Type="http://schemas.openxmlformats.org/officeDocument/2006/relationships/hyperlink" Target="https://www.acct.org/glossary/carnegie-unit-and-student-hour#:~:text=The%20original%20definition%20of%20the,%2C%20usually%2014%2D16%20weeks.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0.png"/><Relationship Id="rId5" Type="http://schemas.openxmlformats.org/officeDocument/2006/relationships/hyperlink" Target="https://thenounproject.com/icon/time-5223822/" TargetMode="External"/><Relationship Id="rId4" Type="http://schemas.openxmlformats.org/officeDocument/2006/relationships/hyperlink" Target="https://westliberty.edu/human-resources/files/2016/05/252-Credit-Hour.pdf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.png"/><Relationship Id="rId7" Type="http://schemas.openxmlformats.org/officeDocument/2006/relationships/hyperlink" Target="https://thenounproject.com/search/icons/?iconspage=1&amp;q=pointing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hyperlink" Target="https://www.qualitymatters.org/qa-resources/rubric-standards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3.png"/><Relationship Id="rId4" Type="http://schemas.openxmlformats.org/officeDocument/2006/relationships/hyperlink" Target="https://thenounproject.com/icon/spreadsheet-5180260/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search/icons/?iconspage=1&amp;q=pointing" TargetMode="External"/><Relationship Id="rId3" Type="http://schemas.openxmlformats.org/officeDocument/2006/relationships/hyperlink" Target="https://docs.google.com/spreadsheets/d/1uNgUtjwcD2d_p61cBm0-AVB2nnk7AUzvcv5GLgKxWgE/edit?usp=sharing" TargetMode="External"/><Relationship Id="rId7" Type="http://schemas.openxmlformats.org/officeDocument/2006/relationships/hyperlink" Target="https://docs.google.com/spreadsheets/d/19folq64McBqDafGPs4o8KplsEuceJeNaVt1VxeoLREc/copy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spreadsheets/d/1rzmvzHlQp2w1sVj_b3o-xRGBSRAJ4KyObJ2bbeixInU/copy" TargetMode="External"/><Relationship Id="rId5" Type="http://schemas.openxmlformats.org/officeDocument/2006/relationships/image" Target="../media/image1.png"/><Relationship Id="rId4" Type="http://schemas.openxmlformats.org/officeDocument/2006/relationships/image" Target="../media/image24.png"/><Relationship Id="rId9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5" Type="http://schemas.openxmlformats.org/officeDocument/2006/relationships/hyperlink" Target="https://www.linkedin.com/in/cory-bougher-m-s-edtech-a799101a1/" TargetMode="External"/><Relationship Id="rId4" Type="http://schemas.openxmlformats.org/officeDocument/2006/relationships/hyperlink" Target="mailto:Cory.Bougher@WestLiberty.Edu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uNgUtjwcD2d_p61cBm0-AVB2nnk7AUzvcv5GLgKxWgE/edit?usp=sharing" TargetMode="Externa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hyperlink" Target="https://thenounproject.com/icon/pages-1247756/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docs.google.com/spreadsheets/d/19folq64McBqDafGPs4o8KplsEuceJeNaVt1VxeoLREc/copy" TargetMode="External"/><Relationship Id="rId5" Type="http://schemas.openxmlformats.org/officeDocument/2006/relationships/image" Target="../media/image26.png"/><Relationship Id="rId4" Type="http://schemas.openxmlformats.org/officeDocument/2006/relationships/hyperlink" Target="https://docs.google.com/spreadsheets/d/1rzmvzHlQp2w1sVj_b3o-xRGBSRAJ4KyObJ2bbeixInU/copy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8.png"/><Relationship Id="rId4" Type="http://schemas.openxmlformats.org/officeDocument/2006/relationships/hyperlink" Target="https://thenounproject.com/icon/teach-4286635/" TargetMode="Externa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icon/presentation-1007024/" TargetMode="External"/><Relationship Id="rId13" Type="http://schemas.openxmlformats.org/officeDocument/2006/relationships/image" Target="../media/image33.png"/><Relationship Id="rId3" Type="http://schemas.openxmlformats.org/officeDocument/2006/relationships/image" Target="../media/image1.png"/><Relationship Id="rId7" Type="http://schemas.openxmlformats.org/officeDocument/2006/relationships/image" Target="../media/image30.png"/><Relationship Id="rId12" Type="http://schemas.openxmlformats.org/officeDocument/2006/relationships/hyperlink" Target="https://thenounproject.com/icon/chatting-5210827/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nounproject.com/icon/podcast-4869882/" TargetMode="External"/><Relationship Id="rId11" Type="http://schemas.openxmlformats.org/officeDocument/2006/relationships/image" Target="../media/image32.png"/><Relationship Id="rId5" Type="http://schemas.openxmlformats.org/officeDocument/2006/relationships/image" Target="../media/image29.png"/><Relationship Id="rId15" Type="http://schemas.openxmlformats.org/officeDocument/2006/relationships/image" Target="../media/image34.png"/><Relationship Id="rId10" Type="http://schemas.openxmlformats.org/officeDocument/2006/relationships/hyperlink" Target="https://thenounproject.com/icon/checklist-1078947/" TargetMode="External"/><Relationship Id="rId4" Type="http://schemas.openxmlformats.org/officeDocument/2006/relationships/hyperlink" Target="https://thenounproject.com/icon/book-1864280/" TargetMode="External"/><Relationship Id="rId9" Type="http://schemas.openxmlformats.org/officeDocument/2006/relationships/image" Target="../media/image31.png"/><Relationship Id="rId14" Type="http://schemas.openxmlformats.org/officeDocument/2006/relationships/hyperlink" Target="https://thenounproject.com/icon/blog-4037681/" TargetMode="Externa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icon/designer-5164986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www.oercommons.org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5.png"/><Relationship Id="rId10" Type="http://schemas.openxmlformats.org/officeDocument/2006/relationships/hyperlink" Target="https://thenounproject.com/search/icons/?iconspage=1&amp;q=pointing" TargetMode="External"/><Relationship Id="rId4" Type="http://schemas.openxmlformats.org/officeDocument/2006/relationships/hyperlink" Target="https://westliberty.edu/library/" TargetMode="External"/><Relationship Id="rId9" Type="http://schemas.openxmlformats.org/officeDocument/2006/relationships/image" Target="../media/image37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westliberty.edu/library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nounproject.com/icon/copyright-136234/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38.png"/><Relationship Id="rId10" Type="http://schemas.openxmlformats.org/officeDocument/2006/relationships/hyperlink" Target="https://thenounproject.com/search/icons/?iconspage=1&amp;q=pointing" TargetMode="External"/><Relationship Id="rId4" Type="http://schemas.openxmlformats.org/officeDocument/2006/relationships/hyperlink" Target="https://creativecommons.org/" TargetMode="External"/><Relationship Id="rId9" Type="http://schemas.openxmlformats.org/officeDocument/2006/relationships/image" Target="../media/image35.png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13" Type="http://schemas.openxmlformats.org/officeDocument/2006/relationships/hyperlink" Target="https://thenounproject.com/icon/talk-2620664/" TargetMode="External"/><Relationship Id="rId18" Type="http://schemas.openxmlformats.org/officeDocument/2006/relationships/image" Target="../media/image47.png"/><Relationship Id="rId3" Type="http://schemas.openxmlformats.org/officeDocument/2006/relationships/image" Target="../media/image40.png"/><Relationship Id="rId7" Type="http://schemas.openxmlformats.org/officeDocument/2006/relationships/hyperlink" Target="https://thenounproject.com/icon/test-3764722/" TargetMode="External"/><Relationship Id="rId12" Type="http://schemas.openxmlformats.org/officeDocument/2006/relationships/image" Target="../media/image44.png"/><Relationship Id="rId17" Type="http://schemas.openxmlformats.org/officeDocument/2006/relationships/hyperlink" Target="https://thenounproject.com/icon/mindmap-3216411/" TargetMode="Externa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4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1.png"/><Relationship Id="rId11" Type="http://schemas.openxmlformats.org/officeDocument/2006/relationships/hyperlink" Target="https://thenounproject.com/icon/presentation-1147693/" TargetMode="External"/><Relationship Id="rId5" Type="http://schemas.openxmlformats.org/officeDocument/2006/relationships/hyperlink" Target="https://thenounproject.com/icon/test-1280279/" TargetMode="External"/><Relationship Id="rId15" Type="http://schemas.openxmlformats.org/officeDocument/2006/relationships/hyperlink" Target="https://thenounproject.com/icon/game-4345970/" TargetMode="External"/><Relationship Id="rId10" Type="http://schemas.openxmlformats.org/officeDocument/2006/relationships/image" Target="../media/image43.png"/><Relationship Id="rId4" Type="http://schemas.openxmlformats.org/officeDocument/2006/relationships/image" Target="../media/image1.png"/><Relationship Id="rId9" Type="http://schemas.openxmlformats.org/officeDocument/2006/relationships/hyperlink" Target="https://thenounproject.com/icon/essay-816705/" TargetMode="External"/><Relationship Id="rId14" Type="http://schemas.openxmlformats.org/officeDocument/2006/relationships/image" Target="../media/image4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1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ocs.google.com/forms/d/e/1FAIpQLScyeFBuX3_KlaYbrnOr4p58gNi0N3RGtUCJGZgc4txO5dkCSg/viewform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5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static.thenounproject.com/png/1431177-200.png" TargetMode="External"/><Relationship Id="rId11" Type="http://schemas.openxmlformats.org/officeDocument/2006/relationships/image" Target="../media/image17.png"/><Relationship Id="rId5" Type="http://schemas.openxmlformats.org/officeDocument/2006/relationships/image" Target="../media/image51.png"/><Relationship Id="rId10" Type="http://schemas.openxmlformats.org/officeDocument/2006/relationships/hyperlink" Target="https://thenounproject.com/search/icons/?iconspage=1&amp;q=pointing" TargetMode="External"/><Relationship Id="rId4" Type="http://schemas.openxmlformats.org/officeDocument/2006/relationships/hyperlink" Target="https://static.thenounproject.com/png/4872942-200.png" TargetMode="External"/><Relationship Id="rId9" Type="http://schemas.openxmlformats.org/officeDocument/2006/relationships/image" Target="../media/image5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thenounproject.com/icon/time-5653910/" TargetMode="External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nounproject.com/icon/chat-5667819/" TargetMode="External"/><Relationship Id="rId5" Type="http://schemas.openxmlformats.org/officeDocument/2006/relationships/image" Target="../media/image3.png"/><Relationship Id="rId4" Type="http://schemas.openxmlformats.org/officeDocument/2006/relationships/hyperlink" Target="https://thenounproject.com/icon/interactive-3085555/" TargetMode="External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1.png"/><Relationship Id="rId7" Type="http://schemas.openxmlformats.org/officeDocument/2006/relationships/hyperlink" Target="https://thenounproject.com/icon/tools-1471275/" TargetMode="External"/><Relationship Id="rId12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11" Type="http://schemas.openxmlformats.org/officeDocument/2006/relationships/image" Target="../media/image11.png"/><Relationship Id="rId5" Type="http://schemas.openxmlformats.org/officeDocument/2006/relationships/hyperlink" Target="https://thenounproject.com/icon/approve-1076048/" TargetMode="External"/><Relationship Id="rId10" Type="http://schemas.openxmlformats.org/officeDocument/2006/relationships/image" Target="../media/image10.png"/><Relationship Id="rId4" Type="http://schemas.openxmlformats.org/officeDocument/2006/relationships/hyperlink" Target="https://www.qualitymatters.org/qa-resources/rubric-standards" TargetMode="External"/><Relationship Id="rId9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png"/><Relationship Id="rId4" Type="http://schemas.openxmlformats.org/officeDocument/2006/relationships/hyperlink" Target="https://thenounproject.com/icon/elearning-3973483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4.png"/><Relationship Id="rId4" Type="http://schemas.openxmlformats.org/officeDocument/2006/relationships/hyperlink" Target="https://thenounproject.com/icon/process-4487107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5.png"/><Relationship Id="rId4" Type="http://schemas.openxmlformats.org/officeDocument/2006/relationships/hyperlink" Target="https://thenounproject.com/icon/elearning-3973483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s://thenounproject.com/search/icons/?iconspage=1&amp;q=pointing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elearningcentralia.wordpress.com/2012/05/31/blooms-taxomony-and-the-verb-whee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5"/>
          <p:cNvSpPr txBox="1">
            <a:spLocks noGrp="1"/>
          </p:cNvSpPr>
          <p:nvPr>
            <p:ph type="ctrTitle"/>
          </p:nvPr>
        </p:nvSpPr>
        <p:spPr>
          <a:xfrm>
            <a:off x="0" y="1031200"/>
            <a:ext cx="9144000" cy="91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</a:pPr>
            <a:r>
              <a:rPr lang="en" sz="5500" b="1"/>
              <a:t>Preparing to Design a Course</a:t>
            </a:r>
            <a:endParaRPr sz="5500"/>
          </a:p>
        </p:txBody>
      </p:sp>
      <p:sp>
        <p:nvSpPr>
          <p:cNvPr id="131" name="Google Shape;131;p25"/>
          <p:cNvSpPr txBox="1">
            <a:spLocks noGrp="1"/>
          </p:cNvSpPr>
          <p:nvPr>
            <p:ph type="subTitle" idx="1"/>
          </p:nvPr>
        </p:nvSpPr>
        <p:spPr>
          <a:xfrm>
            <a:off x="1143000" y="2000658"/>
            <a:ext cx="6858000" cy="80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" sz="2400"/>
              <a:t>Presented by:</a:t>
            </a:r>
            <a:endParaRPr/>
          </a:p>
          <a:p>
            <a:pPr marL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</a:pPr>
            <a:r>
              <a:rPr lang="en" sz="1500"/>
              <a:t>Cory Bougher, Instructional Designer</a:t>
            </a:r>
            <a:endParaRPr/>
          </a:p>
        </p:txBody>
      </p:sp>
      <p:sp>
        <p:nvSpPr>
          <p:cNvPr id="132" name="Google Shape;132;p25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3" name="Google Shape;133;p25"/>
          <p:cNvSpPr/>
          <p:nvPr/>
        </p:nvSpPr>
        <p:spPr>
          <a:xfrm>
            <a:off x="0" y="3931031"/>
            <a:ext cx="9144000" cy="12123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34" name="Google Shape;134;p25"/>
          <p:cNvCxnSpPr/>
          <p:nvPr/>
        </p:nvCxnSpPr>
        <p:spPr>
          <a:xfrm>
            <a:off x="1069519" y="1950545"/>
            <a:ext cx="6858000" cy="0"/>
          </a:xfrm>
          <a:prstGeom prst="straightConnector1">
            <a:avLst/>
          </a:prstGeom>
          <a:noFill/>
          <a:ln w="69850" cap="flat" cmpd="sng">
            <a:solidFill>
              <a:srgbClr val="FFC000"/>
            </a:solidFill>
            <a:prstDash val="dot"/>
            <a:miter lim="800000"/>
            <a:headEnd type="none" w="sm" len="sm"/>
            <a:tailEnd type="none" w="sm" len="sm"/>
          </a:ln>
        </p:spPr>
      </p:cxnSp>
      <p:pic>
        <p:nvPicPr>
          <p:cNvPr id="135" name="Google Shape;135;p2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5"/>
          <p:cNvSpPr txBox="1"/>
          <p:nvPr/>
        </p:nvSpPr>
        <p:spPr>
          <a:xfrm>
            <a:off x="0" y="4238800"/>
            <a:ext cx="19224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 action="ppaction://hlinksldjump"/>
              </a:rPr>
              <a:t>Pre-planning</a:t>
            </a:r>
            <a:endParaRPr sz="2500"/>
          </a:p>
        </p:txBody>
      </p:sp>
      <p:sp>
        <p:nvSpPr>
          <p:cNvPr id="137" name="Google Shape;137;p25"/>
          <p:cNvSpPr txBox="1"/>
          <p:nvPr/>
        </p:nvSpPr>
        <p:spPr>
          <a:xfrm>
            <a:off x="2094925" y="4238800"/>
            <a:ext cx="1395900" cy="52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 action="ppaction://hlinksldjump"/>
              </a:rPr>
              <a:t>Policies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38" name="Google Shape;138;p25"/>
          <p:cNvSpPr txBox="1"/>
          <p:nvPr/>
        </p:nvSpPr>
        <p:spPr>
          <a:xfrm>
            <a:off x="7185025" y="4179081"/>
            <a:ext cx="2250000" cy="48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 action="ppaction://hlinksldjump"/>
              </a:rPr>
              <a:t>Questions?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25"/>
          <p:cNvSpPr txBox="1"/>
          <p:nvPr/>
        </p:nvSpPr>
        <p:spPr>
          <a:xfrm>
            <a:off x="0" y="3584831"/>
            <a:ext cx="3545400" cy="3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15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Click the agenda segments to jump ahead!</a:t>
            </a:r>
            <a:endParaRPr sz="1100"/>
          </a:p>
        </p:txBody>
      </p:sp>
      <p:sp>
        <p:nvSpPr>
          <p:cNvPr id="140" name="Google Shape;140;p25"/>
          <p:cNvSpPr txBox="1"/>
          <p:nvPr/>
        </p:nvSpPr>
        <p:spPr>
          <a:xfrm>
            <a:off x="3490825" y="3931025"/>
            <a:ext cx="20154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 action="ppaction://hlinksldjump"/>
              </a:rPr>
              <a:t>Course Content Planner</a:t>
            </a:r>
            <a:endParaRPr sz="2500">
              <a:solidFill>
                <a:schemeClr val="dk1"/>
              </a:solidFill>
            </a:endParaRPr>
          </a:p>
        </p:txBody>
      </p:sp>
      <p:sp>
        <p:nvSpPr>
          <p:cNvPr id="141" name="Google Shape;141;p25"/>
          <p:cNvSpPr txBox="1"/>
          <p:nvPr/>
        </p:nvSpPr>
        <p:spPr>
          <a:xfrm>
            <a:off x="2224075" y="2778238"/>
            <a:ext cx="4827300" cy="55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tinyurl.com/VCON23DesignCourse</a:t>
            </a:r>
            <a:endParaRPr sz="24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25"/>
          <p:cNvSpPr txBox="1"/>
          <p:nvPr/>
        </p:nvSpPr>
        <p:spPr>
          <a:xfrm>
            <a:off x="5700025" y="4121525"/>
            <a:ext cx="1485000" cy="83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8" action="ppaction://hlinksldjump"/>
              </a:rPr>
              <a:t>Curating Content</a:t>
            </a:r>
            <a:endParaRPr sz="25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25"/>
          <p:cNvSpPr txBox="1"/>
          <p:nvPr/>
        </p:nvSpPr>
        <p:spPr>
          <a:xfrm>
            <a:off x="6064500" y="3542281"/>
            <a:ext cx="30795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5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9"/>
              </a:rPr>
              <a:t>Click here to make a copy for yourself.</a:t>
            </a:r>
            <a:endParaRPr sz="15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34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9" name="Google Shape;259;p34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0" name="Google Shape;26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61" name="Google Shape;261;p34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262" name="Google Shape;262;p34"/>
          <p:cNvSpPr/>
          <p:nvPr/>
        </p:nvSpPr>
        <p:spPr>
          <a:xfrm>
            <a:off x="2348600" y="1598250"/>
            <a:ext cx="1365900" cy="9249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Action  Verb </a:t>
            </a:r>
            <a:endParaRPr sz="3000"/>
          </a:p>
        </p:txBody>
      </p:sp>
      <p:sp>
        <p:nvSpPr>
          <p:cNvPr id="263" name="Google Shape;263;p34"/>
          <p:cNvSpPr/>
          <p:nvPr/>
        </p:nvSpPr>
        <p:spPr>
          <a:xfrm>
            <a:off x="4225163" y="1572325"/>
            <a:ext cx="1748400" cy="13227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 Subject Content</a:t>
            </a:r>
            <a:endParaRPr sz="3000"/>
          </a:p>
        </p:txBody>
      </p:sp>
      <p:sp>
        <p:nvSpPr>
          <p:cNvPr id="264" name="Google Shape;264;p34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write a CLO?</a:t>
            </a:r>
            <a:endParaRPr sz="1100"/>
          </a:p>
        </p:txBody>
      </p:sp>
      <p:sp>
        <p:nvSpPr>
          <p:cNvPr id="265" name="Google Shape;265;p34"/>
          <p:cNvSpPr/>
          <p:nvPr/>
        </p:nvSpPr>
        <p:spPr>
          <a:xfrm>
            <a:off x="6409013" y="1572325"/>
            <a:ext cx="2677500" cy="9249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Conditions or Resources</a:t>
            </a:r>
            <a:endParaRPr sz="3000"/>
          </a:p>
        </p:txBody>
      </p:sp>
      <p:sp>
        <p:nvSpPr>
          <p:cNvPr id="266" name="Google Shape;266;p34"/>
          <p:cNvSpPr/>
          <p:nvPr/>
        </p:nvSpPr>
        <p:spPr>
          <a:xfrm>
            <a:off x="3813438" y="1874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7" name="Google Shape;267;p34"/>
          <p:cNvSpPr/>
          <p:nvPr/>
        </p:nvSpPr>
        <p:spPr>
          <a:xfrm>
            <a:off x="6051638" y="189782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8" name="Google Shape;268;p34"/>
          <p:cNvSpPr txBox="1"/>
          <p:nvPr/>
        </p:nvSpPr>
        <p:spPr>
          <a:xfrm>
            <a:off x="3714488" y="3262913"/>
            <a:ext cx="1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writing elements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9" name="Google Shape;269;p34"/>
          <p:cNvSpPr txBox="1"/>
          <p:nvPr/>
        </p:nvSpPr>
        <p:spPr>
          <a:xfrm>
            <a:off x="6034550" y="3262925"/>
            <a:ext cx="31791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Such as thesis, topic/paragraph development, organization, transitions, introductions, and conclusions.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0" name="Google Shape;270;p34"/>
          <p:cNvSpPr/>
          <p:nvPr/>
        </p:nvSpPr>
        <p:spPr>
          <a:xfrm>
            <a:off x="3246738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4"/>
          <p:cNvSpPr/>
          <p:nvPr/>
        </p:nvSpPr>
        <p:spPr>
          <a:xfrm>
            <a:off x="5694263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2" name="Google Shape;272;p34"/>
          <p:cNvSpPr/>
          <p:nvPr/>
        </p:nvSpPr>
        <p:spPr>
          <a:xfrm>
            <a:off x="77800" y="1572325"/>
            <a:ext cx="1824300" cy="924900"/>
          </a:xfrm>
          <a:prstGeom prst="roundRect">
            <a:avLst>
              <a:gd name="adj" fmla="val 16667"/>
            </a:avLst>
          </a:prstGeom>
          <a:solidFill>
            <a:srgbClr val="FFCC3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Course Number </a:t>
            </a:r>
            <a:endParaRPr sz="3000"/>
          </a:p>
        </p:txBody>
      </p:sp>
      <p:sp>
        <p:nvSpPr>
          <p:cNvPr id="273" name="Google Shape;273;p34"/>
          <p:cNvSpPr/>
          <p:nvPr/>
        </p:nvSpPr>
        <p:spPr>
          <a:xfrm>
            <a:off x="1970363" y="1874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4" name="Google Shape;274;p34"/>
          <p:cNvSpPr txBox="1"/>
          <p:nvPr/>
        </p:nvSpPr>
        <p:spPr>
          <a:xfrm>
            <a:off x="0" y="3272675"/>
            <a:ext cx="18243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ENG 101, CLO3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34"/>
          <p:cNvSpPr/>
          <p:nvPr/>
        </p:nvSpPr>
        <p:spPr>
          <a:xfrm>
            <a:off x="1830688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6" name="Google Shape;276;p34"/>
          <p:cNvSpPr txBox="1"/>
          <p:nvPr/>
        </p:nvSpPr>
        <p:spPr>
          <a:xfrm>
            <a:off x="2201175" y="3271575"/>
            <a:ext cx="1219500" cy="110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Identify and create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7" name="Google Shape;277;p34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3</a:t>
            </a:r>
            <a:endParaRPr sz="1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35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4" name="Google Shape;284;p35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85" name="Google Shape;285;p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35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difference between CLO and MLO?</a:t>
            </a:r>
            <a:endParaRPr sz="1100"/>
          </a:p>
        </p:txBody>
      </p:sp>
      <p:sp>
        <p:nvSpPr>
          <p:cNvPr id="287" name="Google Shape;287;p35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288" name="Google Shape;288;p35"/>
          <p:cNvSpPr txBox="1"/>
          <p:nvPr/>
        </p:nvSpPr>
        <p:spPr>
          <a:xfrm>
            <a:off x="-46075" y="1983775"/>
            <a:ext cx="54381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CLO = broad course outcomes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Explains why a student would enroll in course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MLO = specific module outcomes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Relates to specific assignments to build skills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Both are measurable, begin with verbs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Strive for higher levels of Bloom’s as course progresses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9" name="Google Shape;289;p35"/>
          <p:cNvSpPr txBox="1"/>
          <p:nvPr/>
        </p:nvSpPr>
        <p:spPr>
          <a:xfrm>
            <a:off x="5255825" y="1747450"/>
            <a:ext cx="3639300" cy="8313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CLO4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interaction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 disease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pharmacological approaches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35"/>
          <p:cNvSpPr txBox="1"/>
          <p:nvPr/>
        </p:nvSpPr>
        <p:spPr>
          <a:xfrm>
            <a:off x="5255875" y="3369775"/>
            <a:ext cx="3639300" cy="104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M10LO1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Explain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how different medical approaches impact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hormone dysfunctions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(CLO4)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1" name="Google Shape;291;p35"/>
          <p:cNvSpPr txBox="1"/>
          <p:nvPr/>
        </p:nvSpPr>
        <p:spPr>
          <a:xfrm>
            <a:off x="6007950" y="1624175"/>
            <a:ext cx="30624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Course Outcome, Specific, Measurable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2" name="Google Shape;292;p35"/>
          <p:cNvSpPr txBox="1"/>
          <p:nvPr/>
        </p:nvSpPr>
        <p:spPr>
          <a:xfrm>
            <a:off x="6059825" y="3249325"/>
            <a:ext cx="30105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version of CLO for Module 10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3" name="Google Shape;293;p35"/>
          <p:cNvSpPr/>
          <p:nvPr/>
        </p:nvSpPr>
        <p:spPr>
          <a:xfrm>
            <a:off x="6941575" y="2636575"/>
            <a:ext cx="371700" cy="726300"/>
          </a:xfrm>
          <a:prstGeom prst="downArrow">
            <a:avLst>
              <a:gd name="adj1" fmla="val 50000"/>
              <a:gd name="adj2" fmla="val 50000"/>
            </a:avLst>
          </a:prstGeom>
          <a:solidFill>
            <a:srgbClr val="6AA84F"/>
          </a:solidFill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4" name="Google Shape;294;p35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3</a:t>
            </a:r>
            <a:endParaRPr sz="14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36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1" name="Google Shape;301;p36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02" name="Google Shape;302;p3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03" name="Google Shape;303;p36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304" name="Google Shape;304;p36"/>
          <p:cNvSpPr/>
          <p:nvPr/>
        </p:nvSpPr>
        <p:spPr>
          <a:xfrm>
            <a:off x="2348600" y="1598250"/>
            <a:ext cx="1365900" cy="924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Action  Verb </a:t>
            </a:r>
            <a:endParaRPr sz="3000"/>
          </a:p>
        </p:txBody>
      </p:sp>
      <p:sp>
        <p:nvSpPr>
          <p:cNvPr id="305" name="Google Shape;305;p36"/>
          <p:cNvSpPr/>
          <p:nvPr/>
        </p:nvSpPr>
        <p:spPr>
          <a:xfrm>
            <a:off x="4225163" y="1572325"/>
            <a:ext cx="1748400" cy="13227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Specific Subject Content</a:t>
            </a:r>
            <a:endParaRPr sz="3000"/>
          </a:p>
        </p:txBody>
      </p:sp>
      <p:sp>
        <p:nvSpPr>
          <p:cNvPr id="306" name="Google Shape;306;p36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write a MLO?</a:t>
            </a:r>
            <a:endParaRPr sz="1100"/>
          </a:p>
        </p:txBody>
      </p:sp>
      <p:sp>
        <p:nvSpPr>
          <p:cNvPr id="307" name="Google Shape;307;p36"/>
          <p:cNvSpPr/>
          <p:nvPr/>
        </p:nvSpPr>
        <p:spPr>
          <a:xfrm>
            <a:off x="6409013" y="1572325"/>
            <a:ext cx="2677500" cy="924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Conditions or Resources</a:t>
            </a:r>
            <a:endParaRPr sz="3000"/>
          </a:p>
        </p:txBody>
      </p:sp>
      <p:sp>
        <p:nvSpPr>
          <p:cNvPr id="308" name="Google Shape;308;p36"/>
          <p:cNvSpPr/>
          <p:nvPr/>
        </p:nvSpPr>
        <p:spPr>
          <a:xfrm>
            <a:off x="3813438" y="1874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36"/>
          <p:cNvSpPr/>
          <p:nvPr/>
        </p:nvSpPr>
        <p:spPr>
          <a:xfrm>
            <a:off x="6051638" y="189782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36"/>
          <p:cNvSpPr txBox="1"/>
          <p:nvPr/>
        </p:nvSpPr>
        <p:spPr>
          <a:xfrm>
            <a:off x="2642425" y="3324525"/>
            <a:ext cx="114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Arrange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1" name="Google Shape;311;p36"/>
          <p:cNvSpPr txBox="1"/>
          <p:nvPr/>
        </p:nvSpPr>
        <p:spPr>
          <a:xfrm>
            <a:off x="4303000" y="3324525"/>
            <a:ext cx="1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body paragraphs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2" name="Google Shape;312;p36"/>
          <p:cNvSpPr txBox="1"/>
          <p:nvPr/>
        </p:nvSpPr>
        <p:spPr>
          <a:xfrm>
            <a:off x="6659750" y="3324525"/>
            <a:ext cx="256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a logical order.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p36"/>
          <p:cNvSpPr/>
          <p:nvPr/>
        </p:nvSpPr>
        <p:spPr>
          <a:xfrm>
            <a:off x="3908000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36"/>
          <p:cNvSpPr/>
          <p:nvPr/>
        </p:nvSpPr>
        <p:spPr>
          <a:xfrm>
            <a:off x="6264588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36"/>
          <p:cNvSpPr/>
          <p:nvPr/>
        </p:nvSpPr>
        <p:spPr>
          <a:xfrm>
            <a:off x="77804" y="1572325"/>
            <a:ext cx="1824300" cy="924900"/>
          </a:xfrm>
          <a:prstGeom prst="roundRect">
            <a:avLst>
              <a:gd name="adj" fmla="val 16667"/>
            </a:avLst>
          </a:prstGeom>
          <a:solidFill>
            <a:srgbClr val="FFE599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Module, Number </a:t>
            </a:r>
            <a:endParaRPr sz="3000"/>
          </a:p>
        </p:txBody>
      </p:sp>
      <p:sp>
        <p:nvSpPr>
          <p:cNvPr id="316" name="Google Shape;316;p36"/>
          <p:cNvSpPr/>
          <p:nvPr/>
        </p:nvSpPr>
        <p:spPr>
          <a:xfrm>
            <a:off x="1970363" y="1874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36"/>
          <p:cNvSpPr txBox="1"/>
          <p:nvPr/>
        </p:nvSpPr>
        <p:spPr>
          <a:xfrm>
            <a:off x="77825" y="3324525"/>
            <a:ext cx="223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ENG 101, M2LO3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8" name="Google Shape;318;p36"/>
          <p:cNvSpPr/>
          <p:nvPr/>
        </p:nvSpPr>
        <p:spPr>
          <a:xfrm>
            <a:off x="2147113" y="343387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36"/>
          <p:cNvSpPr txBox="1"/>
          <p:nvPr/>
        </p:nvSpPr>
        <p:spPr>
          <a:xfrm>
            <a:off x="2642388" y="3784850"/>
            <a:ext cx="114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Write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0" name="Google Shape;320;p36"/>
          <p:cNvSpPr txBox="1"/>
          <p:nvPr/>
        </p:nvSpPr>
        <p:spPr>
          <a:xfrm>
            <a:off x="4302963" y="3784850"/>
            <a:ext cx="19188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about sources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1" name="Google Shape;321;p36"/>
          <p:cNvSpPr txBox="1"/>
          <p:nvPr/>
        </p:nvSpPr>
        <p:spPr>
          <a:xfrm>
            <a:off x="6659713" y="3784850"/>
            <a:ext cx="2562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 short writing.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2" name="Google Shape;322;p36"/>
          <p:cNvSpPr/>
          <p:nvPr/>
        </p:nvSpPr>
        <p:spPr>
          <a:xfrm>
            <a:off x="3907963" y="3894200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36"/>
          <p:cNvSpPr/>
          <p:nvPr/>
        </p:nvSpPr>
        <p:spPr>
          <a:xfrm>
            <a:off x="6264550" y="3894200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36"/>
          <p:cNvSpPr txBox="1"/>
          <p:nvPr/>
        </p:nvSpPr>
        <p:spPr>
          <a:xfrm>
            <a:off x="77788" y="3784850"/>
            <a:ext cx="223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ENG 101, M6LO5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5" name="Google Shape;325;p36"/>
          <p:cNvSpPr/>
          <p:nvPr/>
        </p:nvSpPr>
        <p:spPr>
          <a:xfrm>
            <a:off x="2147075" y="3894200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36"/>
          <p:cNvSpPr txBox="1"/>
          <p:nvPr/>
        </p:nvSpPr>
        <p:spPr>
          <a:xfrm>
            <a:off x="2642450" y="4272575"/>
            <a:ext cx="11499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Identify	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7" name="Google Shape;327;p36"/>
          <p:cNvSpPr txBox="1"/>
          <p:nvPr/>
        </p:nvSpPr>
        <p:spPr>
          <a:xfrm>
            <a:off x="4303025" y="4272575"/>
            <a:ext cx="25407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multiple logical fallacy</a:t>
            </a: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	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p36"/>
          <p:cNvSpPr txBox="1"/>
          <p:nvPr/>
        </p:nvSpPr>
        <p:spPr>
          <a:xfrm>
            <a:off x="7226850" y="4272575"/>
            <a:ext cx="1995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examples.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9" name="Google Shape;329;p36"/>
          <p:cNvSpPr/>
          <p:nvPr/>
        </p:nvSpPr>
        <p:spPr>
          <a:xfrm>
            <a:off x="3908025" y="438192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36"/>
          <p:cNvSpPr/>
          <p:nvPr/>
        </p:nvSpPr>
        <p:spPr>
          <a:xfrm>
            <a:off x="6843788" y="438192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36"/>
          <p:cNvSpPr txBox="1"/>
          <p:nvPr/>
        </p:nvSpPr>
        <p:spPr>
          <a:xfrm>
            <a:off x="77850" y="4272575"/>
            <a:ext cx="22392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ENG 101, M14LO3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2" name="Google Shape;332;p36"/>
          <p:cNvSpPr/>
          <p:nvPr/>
        </p:nvSpPr>
        <p:spPr>
          <a:xfrm>
            <a:off x="2147138" y="4381925"/>
            <a:ext cx="279300" cy="273900"/>
          </a:xfrm>
          <a:prstGeom prst="mathPlus">
            <a:avLst>
              <a:gd name="adj1" fmla="val 2352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36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3</a:t>
            </a:r>
            <a:endParaRPr sz="14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3"/>
        </a:solidFill>
        <a:effectLst/>
      </p:bgPr>
    </p:bg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7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40" name="Google Shape;340;p37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41" name="Google Shape;341;p3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42" name="Google Shape;342;p37"/>
          <p:cNvSpPr txBox="1"/>
          <p:nvPr/>
        </p:nvSpPr>
        <p:spPr>
          <a:xfrm>
            <a:off x="-75" y="945019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sz="5000"/>
          </a:p>
        </p:txBody>
      </p:sp>
      <p:pic>
        <p:nvPicPr>
          <p:cNvPr id="343" name="Google Shape;343;p3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241301" y="1262350"/>
            <a:ext cx="4456350" cy="4456350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37"/>
          <p:cNvSpPr txBox="1"/>
          <p:nvPr/>
        </p:nvSpPr>
        <p:spPr>
          <a:xfrm>
            <a:off x="6585400" y="2718575"/>
            <a:ext cx="20583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Est: 10 min</a:t>
            </a:r>
            <a:endParaRPr sz="50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38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1" name="Google Shape;351;p38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52" name="Google Shape;352;p3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53" name="Google Shape;353;p38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Carnegie Unit?</a:t>
            </a:r>
            <a:endParaRPr sz="1100"/>
          </a:p>
        </p:txBody>
      </p:sp>
      <p:sp>
        <p:nvSpPr>
          <p:cNvPr id="354" name="Google Shape;354;p38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sz="1400"/>
          </a:p>
        </p:txBody>
      </p:sp>
      <p:sp>
        <p:nvSpPr>
          <p:cNvPr id="355" name="Google Shape;355;p38"/>
          <p:cNvSpPr txBox="1"/>
          <p:nvPr/>
        </p:nvSpPr>
        <p:spPr>
          <a:xfrm>
            <a:off x="41400" y="1707175"/>
            <a:ext cx="90612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u="sng">
                <a:solidFill>
                  <a:schemeClr val="hlink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  <a:hlinkClick r:id="rId4"/>
              </a:rPr>
              <a:t>Defines</a:t>
            </a: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 semester unit of credit = minimum of 3 hrs of work/week for a semester (15 wks)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 unit of credit = 3 hours of student work/week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1 hour lecture + 2 hours of homework or 3 hours of lab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202124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Applies to all course delivery formats</a:t>
            </a:r>
            <a:endParaRPr sz="2000">
              <a:solidFill>
                <a:srgbClr val="202124"/>
              </a:solidFill>
              <a:highlight>
                <a:srgbClr val="FFFFFF"/>
              </a:highlight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56" name="Google Shape;356;p38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4</a:t>
            </a:r>
            <a:endParaRPr sz="1400"/>
          </a:p>
        </p:txBody>
      </p:sp>
      <p:pic>
        <p:nvPicPr>
          <p:cNvPr id="357" name="Google Shape;357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319200" y="3526413"/>
            <a:ext cx="6505575" cy="1247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p39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4" name="Google Shape;364;p39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65" name="Google Shape;365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66" name="Google Shape;366;p39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WLU’s Credit Hour Policy?</a:t>
            </a:r>
            <a:endParaRPr sz="1100"/>
          </a:p>
        </p:txBody>
      </p:sp>
      <p:sp>
        <p:nvSpPr>
          <p:cNvPr id="367" name="Google Shape;367;p39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8" name="Google Shape;368;p39"/>
          <p:cNvSpPr txBox="1"/>
          <p:nvPr/>
        </p:nvSpPr>
        <p:spPr>
          <a:xfrm>
            <a:off x="-125" y="1732950"/>
            <a:ext cx="91440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 i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Credit Hour Policy, III. B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: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The expectation of contact time inside the classroom and student effort outside the classroom is the same in all formats of a course whether it is fully online, a hybrid of face-to-face contact with some content delivered by electronic means, or one delivered in lecture or seminar format.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69" name="Google Shape;369;p39"/>
          <p:cNvSpPr txBox="1"/>
          <p:nvPr/>
        </p:nvSpPr>
        <p:spPr>
          <a:xfrm>
            <a:off x="2064875" y="3405875"/>
            <a:ext cx="6932700" cy="4926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2700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minutes of </a:t>
            </a: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instruction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for 3 credit hours courses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70" name="Google Shape;370;p3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225" y="2887275"/>
            <a:ext cx="2256226" cy="2256226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9"/>
          <p:cNvSpPr txBox="1"/>
          <p:nvPr/>
        </p:nvSpPr>
        <p:spPr>
          <a:xfrm>
            <a:off x="2064875" y="3932125"/>
            <a:ext cx="6932700" cy="492600"/>
          </a:xfrm>
          <a:prstGeom prst="rect">
            <a:avLst/>
          </a:prstGeom>
          <a:solidFill>
            <a:srgbClr val="FFF2CC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5400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minutes of </a:t>
            </a:r>
            <a:r>
              <a:rPr lang="en" sz="2000" b="1">
                <a:latin typeface="Calibri"/>
                <a:ea typeface="Calibri"/>
                <a:cs typeface="Calibri"/>
                <a:sym typeface="Calibri"/>
              </a:rPr>
              <a:t>student work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for 3 credit hours courses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2" name="Google Shape;372;p39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4</a:t>
            </a:r>
            <a:endParaRPr sz="14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40"/>
          <p:cNvSpPr/>
          <p:nvPr/>
        </p:nvSpPr>
        <p:spPr>
          <a:xfrm>
            <a:off x="3538325" y="3013025"/>
            <a:ext cx="2166600" cy="1781100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40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0" name="Google Shape;380;p40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1" name="Google Shape;381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382" name="Google Shape;382;p40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long is a module under Carnegie?</a:t>
            </a:r>
            <a:endParaRPr sz="1100"/>
          </a:p>
        </p:txBody>
      </p:sp>
      <p:sp>
        <p:nvSpPr>
          <p:cNvPr id="383" name="Google Shape;383;p40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4" name="Google Shape;384;p40"/>
          <p:cNvSpPr txBox="1"/>
          <p:nvPr/>
        </p:nvSpPr>
        <p:spPr>
          <a:xfrm>
            <a:off x="3570951" y="2961325"/>
            <a:ext cx="2174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8 modules = 3 crs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5" name="Google Shape;385;p40"/>
          <p:cNvSpPr txBox="1"/>
          <p:nvPr/>
        </p:nvSpPr>
        <p:spPr>
          <a:xfrm>
            <a:off x="3738482" y="3795475"/>
            <a:ext cx="1702800" cy="4926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16 hours each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6" name="Google Shape;386;p40"/>
          <p:cNvSpPr txBox="1"/>
          <p:nvPr/>
        </p:nvSpPr>
        <p:spPr>
          <a:xfrm>
            <a:off x="35875" y="1649925"/>
            <a:ext cx="9108000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Calibri"/>
                <a:ea typeface="Calibri"/>
                <a:cs typeface="Calibri"/>
                <a:sym typeface="Calibri"/>
              </a:rPr>
              <a:t>There is a misconception that lesser modules means a lesser amount of instruction and student work. Under credit hour guidance, this is not true - it is the same amount of work structured in a different pace.</a:t>
            </a:r>
            <a:endParaRPr sz="2400"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387" name="Google Shape;387;p40"/>
          <p:cNvGrpSpPr/>
          <p:nvPr/>
        </p:nvGrpSpPr>
        <p:grpSpPr>
          <a:xfrm>
            <a:off x="6407700" y="2961313"/>
            <a:ext cx="2174100" cy="1796925"/>
            <a:chOff x="473100" y="2997200"/>
            <a:chExt cx="2174100" cy="1796925"/>
          </a:xfrm>
        </p:grpSpPr>
        <p:sp>
          <p:nvSpPr>
            <p:cNvPr id="388" name="Google Shape;388;p40"/>
            <p:cNvSpPr/>
            <p:nvPr/>
          </p:nvSpPr>
          <p:spPr>
            <a:xfrm>
              <a:off x="480600" y="3013025"/>
              <a:ext cx="2166600" cy="1781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 txBox="1"/>
            <p:nvPr/>
          </p:nvSpPr>
          <p:spPr>
            <a:xfrm>
              <a:off x="473100" y="2997200"/>
              <a:ext cx="21741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6 modules = 3 crs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0" name="Google Shape;390;p40"/>
            <p:cNvSpPr txBox="1"/>
            <p:nvPr/>
          </p:nvSpPr>
          <p:spPr>
            <a:xfrm>
              <a:off x="751250" y="3795475"/>
              <a:ext cx="1659000" cy="492600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22 hours each 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373550" y="3400400"/>
              <a:ext cx="193800" cy="37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2" name="Google Shape;392;p40"/>
          <p:cNvSpPr/>
          <p:nvPr/>
        </p:nvSpPr>
        <p:spPr>
          <a:xfrm>
            <a:off x="4492975" y="3438038"/>
            <a:ext cx="193800" cy="3750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3" name="Google Shape;393;p40"/>
          <p:cNvGrpSpPr/>
          <p:nvPr/>
        </p:nvGrpSpPr>
        <p:grpSpPr>
          <a:xfrm>
            <a:off x="564050" y="3013025"/>
            <a:ext cx="2208000" cy="1781100"/>
            <a:chOff x="6668800" y="2961325"/>
            <a:chExt cx="2208000" cy="1781100"/>
          </a:xfrm>
        </p:grpSpPr>
        <p:sp>
          <p:nvSpPr>
            <p:cNvPr id="394" name="Google Shape;394;p40"/>
            <p:cNvSpPr/>
            <p:nvPr/>
          </p:nvSpPr>
          <p:spPr>
            <a:xfrm>
              <a:off x="6668800" y="2961325"/>
              <a:ext cx="2166600" cy="1781100"/>
            </a:xfrm>
            <a:prstGeom prst="roundRect">
              <a:avLst>
                <a:gd name="adj" fmla="val 16667"/>
              </a:avLst>
            </a:prstGeom>
            <a:noFill/>
            <a:ln w="3810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 txBox="1"/>
            <p:nvPr/>
          </p:nvSpPr>
          <p:spPr>
            <a:xfrm>
              <a:off x="6668800" y="2961325"/>
              <a:ext cx="2208000" cy="492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16 modules = 3 crs</a:t>
              </a:r>
              <a:endParaRPr sz="2000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6" name="Google Shape;396;p40"/>
            <p:cNvSpPr txBox="1"/>
            <p:nvPr/>
          </p:nvSpPr>
          <p:spPr>
            <a:xfrm>
              <a:off x="6993550" y="3795475"/>
              <a:ext cx="1517100" cy="492600"/>
            </a:xfrm>
            <a:prstGeom prst="rect">
              <a:avLst/>
            </a:prstGeom>
            <a:solidFill>
              <a:srgbClr val="FFCC33"/>
            </a:solidFill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000">
                  <a:latin typeface="Calibri"/>
                  <a:ea typeface="Calibri"/>
                  <a:cs typeface="Calibri"/>
                  <a:sym typeface="Calibri"/>
                </a:rPr>
                <a:t>8 hours each </a:t>
              </a:r>
              <a:endParaRPr sz="2000" b="1"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7675900" y="3400400"/>
              <a:ext cx="193800" cy="375000"/>
            </a:xfrm>
            <a:prstGeom prst="down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98" name="Google Shape;398;p40"/>
          <p:cNvSpPr txBox="1"/>
          <p:nvPr/>
        </p:nvSpPr>
        <p:spPr>
          <a:xfrm>
            <a:off x="35875" y="4329850"/>
            <a:ext cx="91080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                Traditional				   Accelerated                          Very Accelerated	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9" name="Google Shape;399;p40"/>
          <p:cNvSpPr txBox="1"/>
          <p:nvPr/>
        </p:nvSpPr>
        <p:spPr>
          <a:xfrm>
            <a:off x="-77" y="4864225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4</a:t>
            </a:r>
            <a:endParaRPr sz="14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p41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6" name="Google Shape;406;p41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p4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1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a Quality Matters Rubric?</a:t>
            </a:r>
            <a:endParaRPr sz="1100"/>
          </a:p>
        </p:txBody>
      </p:sp>
      <p:sp>
        <p:nvSpPr>
          <p:cNvPr id="409" name="Google Shape;409;p41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Policies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0" name="Google Shape;410;p41"/>
          <p:cNvSpPr txBox="1"/>
          <p:nvPr/>
        </p:nvSpPr>
        <p:spPr>
          <a:xfrm>
            <a:off x="-43050" y="1602950"/>
            <a:ext cx="39240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Internationally recognized, peer review process for fully online/hybrid courses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Rubric has 8 overall standard categories (with several standards each)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Goal is to met 85%+ of each standard for certification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1" name="Google Shape;411;p4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880950" y="2079355"/>
            <a:ext cx="1551300" cy="1694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Google Shape;412;p4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772517" y="1634450"/>
            <a:ext cx="3208908" cy="30779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413" name="Google Shape;413;p4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222200" y="3465325"/>
            <a:ext cx="868775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14" name="Google Shape;414;p41"/>
          <p:cNvSpPr txBox="1"/>
          <p:nvPr/>
        </p:nvSpPr>
        <p:spPr>
          <a:xfrm>
            <a:off x="1011475" y="4377375"/>
            <a:ext cx="46437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out QM Rubrics! 7th edition will be available June 2023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3"/>
        </a:solidFill>
        <a:effectLst/>
      </p:bgPr>
    </p:bg>
    <p:spTree>
      <p:nvGrpSpPr>
        <p:cNvPr id="1" name="Shape 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" name="Google Shape;420;p42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21" name="Google Shape;421;p42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22" name="Google Shape;422;p4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423" name="Google Shape;423;p42"/>
          <p:cNvSpPr txBox="1"/>
          <p:nvPr/>
        </p:nvSpPr>
        <p:spPr>
          <a:xfrm>
            <a:off x="-75" y="945019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 Planner</a:t>
            </a:r>
            <a:endParaRPr sz="5000"/>
          </a:p>
        </p:txBody>
      </p:sp>
      <p:pic>
        <p:nvPicPr>
          <p:cNvPr id="424" name="Google Shape;424;p4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563151" y="622951"/>
            <a:ext cx="5617250" cy="5617250"/>
          </a:xfrm>
          <a:prstGeom prst="rect">
            <a:avLst/>
          </a:prstGeom>
          <a:noFill/>
          <a:ln>
            <a:noFill/>
          </a:ln>
        </p:spPr>
      </p:pic>
      <p:sp>
        <p:nvSpPr>
          <p:cNvPr id="425" name="Google Shape;425;p42"/>
          <p:cNvSpPr txBox="1"/>
          <p:nvPr/>
        </p:nvSpPr>
        <p:spPr>
          <a:xfrm>
            <a:off x="6585400" y="2718575"/>
            <a:ext cx="20583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Est: 10 min</a:t>
            </a:r>
            <a:endParaRPr sz="500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1" name="Google Shape;431;p43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222862" y="1682328"/>
            <a:ext cx="1930190" cy="2339700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32" name="Google Shape;432;p43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3" name="Google Shape;433;p43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4" name="Google Shape;434;p4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435" name="Google Shape;435;p43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start organizing my content?</a:t>
            </a:r>
            <a:endParaRPr sz="1100"/>
          </a:p>
        </p:txBody>
      </p:sp>
      <p:sp>
        <p:nvSpPr>
          <p:cNvPr id="436" name="Google Shape;436;p43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 Planner</a:t>
            </a:r>
            <a:endParaRPr sz="1400"/>
          </a:p>
        </p:txBody>
      </p:sp>
      <p:sp>
        <p:nvSpPr>
          <p:cNvPr id="437" name="Google Shape;437;p43"/>
          <p:cNvSpPr txBox="1"/>
          <p:nvPr/>
        </p:nvSpPr>
        <p:spPr>
          <a:xfrm>
            <a:off x="110225" y="1742138"/>
            <a:ext cx="5556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Course Content Planner template (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6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6"/>
              </a:rPr>
              <a:t>8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 or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7"/>
              </a:rPr>
              <a:t>16</a:t>
            </a: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wk)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Can use long term to put in links, notes, to-do items, etc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Gives overview to help you stay aligned to learning objectives, compare work loads across modules, determine when students may need notifications for upcoming assignments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38" name="Google Shape;438;p43"/>
          <p:cNvSpPr txBox="1"/>
          <p:nvPr/>
        </p:nvSpPr>
        <p:spPr>
          <a:xfrm>
            <a:off x="5535375" y="4132700"/>
            <a:ext cx="27003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Click sample to see more details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39" name="Google Shape;439;p43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783600" y="3342800"/>
            <a:ext cx="868775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440" name="Google Shape;440;p43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6</a:t>
            </a:r>
            <a:endParaRPr sz="14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26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0" name="Google Shape;150;p26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6"/>
          <p:cNvSpPr txBox="1"/>
          <p:nvPr/>
        </p:nvSpPr>
        <p:spPr>
          <a:xfrm>
            <a:off x="3330350" y="1989050"/>
            <a:ext cx="52680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b="1">
                <a:solidFill>
                  <a:srgbClr val="FFC000"/>
                </a:solidFill>
                <a:latin typeface="Calibri"/>
                <a:ea typeface="Calibri"/>
                <a:cs typeface="Calibri"/>
                <a:sym typeface="Calibri"/>
              </a:rPr>
              <a:t>Cory Bougher</a:t>
            </a:r>
            <a:endParaRPr sz="1800" b="1">
              <a:solidFill>
                <a:srgbClr val="FFC00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WLU Instructional Designer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Former Indiana University Instructional Designer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Former Edtech Coach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Former Computer Science &amp; Social Studies Teacher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Cory.Bougher@WestLiberty.Edu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Find me at </a:t>
            </a:r>
            <a:r>
              <a:rPr lang="en" sz="18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5"/>
              </a:rPr>
              <a:t>LinkedIn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53" name="Google Shape;153;p26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Who is the presenter?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4" name="Google Shape;154;p26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16500" y="1439221"/>
            <a:ext cx="2662075" cy="2900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6" name="Google Shape;446;p4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07449" y="56845"/>
            <a:ext cx="4028528" cy="48832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447" name="Google Shape;447;p44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8" name="Google Shape;448;p44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9" name="Google Shape;449;p44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 Planner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50" name="Google Shape;450;p44"/>
          <p:cNvGrpSpPr/>
          <p:nvPr/>
        </p:nvGrpSpPr>
        <p:grpSpPr>
          <a:xfrm>
            <a:off x="0" y="284602"/>
            <a:ext cx="2690625" cy="877348"/>
            <a:chOff x="0" y="284602"/>
            <a:chExt cx="2690625" cy="877348"/>
          </a:xfrm>
        </p:grpSpPr>
        <p:sp>
          <p:nvSpPr>
            <p:cNvPr id="451" name="Google Shape;451;p44"/>
            <p:cNvSpPr txBox="1"/>
            <p:nvPr/>
          </p:nvSpPr>
          <p:spPr>
            <a:xfrm>
              <a:off x="0" y="330650"/>
              <a:ext cx="1432800" cy="831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Link to Module template document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2" name="Google Shape;452;p44"/>
            <p:cNvSpPr/>
            <p:nvPr/>
          </p:nvSpPr>
          <p:spPr>
            <a:xfrm rot="-496079">
              <a:off x="1430270" y="373510"/>
              <a:ext cx="1251710" cy="211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3" name="Google Shape;453;p44"/>
          <p:cNvGrpSpPr/>
          <p:nvPr/>
        </p:nvGrpSpPr>
        <p:grpSpPr>
          <a:xfrm>
            <a:off x="468325" y="1686152"/>
            <a:ext cx="2108350" cy="438623"/>
            <a:chOff x="468325" y="1686152"/>
            <a:chExt cx="2108350" cy="438623"/>
          </a:xfrm>
        </p:grpSpPr>
        <p:sp>
          <p:nvSpPr>
            <p:cNvPr id="454" name="Google Shape;454;p44"/>
            <p:cNvSpPr txBox="1"/>
            <p:nvPr/>
          </p:nvSpPr>
          <p:spPr>
            <a:xfrm>
              <a:off x="468325" y="1724575"/>
              <a:ext cx="9645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Textbook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5" name="Google Shape;455;p44"/>
            <p:cNvSpPr/>
            <p:nvPr/>
          </p:nvSpPr>
          <p:spPr>
            <a:xfrm rot="-496079">
              <a:off x="1316320" y="1775060"/>
              <a:ext cx="1251710" cy="211284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6" name="Google Shape;456;p44"/>
          <p:cNvGrpSpPr/>
          <p:nvPr/>
        </p:nvGrpSpPr>
        <p:grpSpPr>
          <a:xfrm>
            <a:off x="1115150" y="1994679"/>
            <a:ext cx="1540951" cy="611371"/>
            <a:chOff x="1115150" y="1994679"/>
            <a:chExt cx="1540951" cy="611371"/>
          </a:xfrm>
        </p:grpSpPr>
        <p:sp>
          <p:nvSpPr>
            <p:cNvPr id="457" name="Google Shape;457;p44"/>
            <p:cNvSpPr txBox="1"/>
            <p:nvPr/>
          </p:nvSpPr>
          <p:spPr>
            <a:xfrm>
              <a:off x="1115150" y="2205850"/>
              <a:ext cx="8211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Articles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58" name="Google Shape;458;p44"/>
            <p:cNvSpPr/>
            <p:nvPr/>
          </p:nvSpPr>
          <p:spPr>
            <a:xfrm rot="-1383078">
              <a:off x="1879113" y="2136229"/>
              <a:ext cx="766176" cy="211299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9" name="Google Shape;459;p44"/>
          <p:cNvGrpSpPr/>
          <p:nvPr/>
        </p:nvGrpSpPr>
        <p:grpSpPr>
          <a:xfrm>
            <a:off x="1115150" y="3175650"/>
            <a:ext cx="1543849" cy="627775"/>
            <a:chOff x="1115150" y="3175650"/>
            <a:chExt cx="1543849" cy="627775"/>
          </a:xfrm>
        </p:grpSpPr>
        <p:sp>
          <p:nvSpPr>
            <p:cNvPr id="460" name="Google Shape;460;p44"/>
            <p:cNvSpPr txBox="1"/>
            <p:nvPr/>
          </p:nvSpPr>
          <p:spPr>
            <a:xfrm>
              <a:off x="1115150" y="3175650"/>
              <a:ext cx="6852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Videos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1" name="Google Shape;461;p44"/>
            <p:cNvSpPr/>
            <p:nvPr/>
          </p:nvSpPr>
          <p:spPr>
            <a:xfrm rot="1310671">
              <a:off x="1763101" y="3434346"/>
              <a:ext cx="888497" cy="21135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2" name="Google Shape;462;p44"/>
          <p:cNvGrpSpPr/>
          <p:nvPr/>
        </p:nvGrpSpPr>
        <p:grpSpPr>
          <a:xfrm>
            <a:off x="5606304" y="703986"/>
            <a:ext cx="3496446" cy="513664"/>
            <a:chOff x="5606304" y="703986"/>
            <a:chExt cx="3496446" cy="513664"/>
          </a:xfrm>
        </p:grpSpPr>
        <p:sp>
          <p:nvSpPr>
            <p:cNvPr id="463" name="Google Shape;463;p44"/>
            <p:cNvSpPr txBox="1"/>
            <p:nvPr/>
          </p:nvSpPr>
          <p:spPr>
            <a:xfrm>
              <a:off x="6798750" y="817450"/>
              <a:ext cx="230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Course Learning Objectives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4" name="Google Shape;464;p44"/>
            <p:cNvSpPr/>
            <p:nvPr/>
          </p:nvSpPr>
          <p:spPr>
            <a:xfrm rot="-10341327">
              <a:off x="5614842" y="786291"/>
              <a:ext cx="1251624" cy="2112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5" name="Google Shape;465;p44"/>
          <p:cNvGrpSpPr/>
          <p:nvPr/>
        </p:nvGrpSpPr>
        <p:grpSpPr>
          <a:xfrm>
            <a:off x="6425677" y="1499141"/>
            <a:ext cx="2677073" cy="464100"/>
            <a:chOff x="6425677" y="1499141"/>
            <a:chExt cx="2677073" cy="464100"/>
          </a:xfrm>
        </p:grpSpPr>
        <p:sp>
          <p:nvSpPr>
            <p:cNvPr id="466" name="Google Shape;466;p44"/>
            <p:cNvSpPr txBox="1"/>
            <p:nvPr/>
          </p:nvSpPr>
          <p:spPr>
            <a:xfrm>
              <a:off x="6798750" y="1499175"/>
              <a:ext cx="230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Module Learning Objectives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67" name="Google Shape;467;p44"/>
            <p:cNvSpPr/>
            <p:nvPr/>
          </p:nvSpPr>
          <p:spPr>
            <a:xfrm rot="-8514764">
              <a:off x="6439513" y="1625535"/>
              <a:ext cx="482929" cy="211312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8" name="Google Shape;468;p44"/>
          <p:cNvGrpSpPr/>
          <p:nvPr/>
        </p:nvGrpSpPr>
        <p:grpSpPr>
          <a:xfrm>
            <a:off x="6146203" y="3370150"/>
            <a:ext cx="2148747" cy="892277"/>
            <a:chOff x="6156228" y="3022900"/>
            <a:chExt cx="2148747" cy="892277"/>
          </a:xfrm>
        </p:grpSpPr>
        <p:sp>
          <p:nvSpPr>
            <p:cNvPr id="469" name="Google Shape;469;p44"/>
            <p:cNvSpPr txBox="1"/>
            <p:nvPr/>
          </p:nvSpPr>
          <p:spPr>
            <a:xfrm>
              <a:off x="6660975" y="3022900"/>
              <a:ext cx="164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Forum Topics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0" name="Google Shape;470;p44"/>
            <p:cNvSpPr/>
            <p:nvPr/>
          </p:nvSpPr>
          <p:spPr>
            <a:xfrm rot="9201378">
              <a:off x="6156770" y="3517773"/>
              <a:ext cx="879715" cy="21130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1" name="Google Shape;471;p44"/>
          <p:cNvGrpSpPr/>
          <p:nvPr/>
        </p:nvGrpSpPr>
        <p:grpSpPr>
          <a:xfrm>
            <a:off x="6425578" y="3803425"/>
            <a:ext cx="2524797" cy="805627"/>
            <a:chOff x="6425578" y="3803425"/>
            <a:chExt cx="2524797" cy="805627"/>
          </a:xfrm>
        </p:grpSpPr>
        <p:sp>
          <p:nvSpPr>
            <p:cNvPr id="472" name="Google Shape;472;p44"/>
            <p:cNvSpPr txBox="1"/>
            <p:nvPr/>
          </p:nvSpPr>
          <p:spPr>
            <a:xfrm>
              <a:off x="7306375" y="3803425"/>
              <a:ext cx="164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Assignments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3" name="Google Shape;473;p44"/>
            <p:cNvSpPr/>
            <p:nvPr/>
          </p:nvSpPr>
          <p:spPr>
            <a:xfrm rot="9201378">
              <a:off x="6426120" y="4211648"/>
              <a:ext cx="879715" cy="21130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44"/>
          <p:cNvGrpSpPr/>
          <p:nvPr/>
        </p:nvGrpSpPr>
        <p:grpSpPr>
          <a:xfrm>
            <a:off x="224300" y="4262425"/>
            <a:ext cx="2100624" cy="677650"/>
            <a:chOff x="224300" y="4262425"/>
            <a:chExt cx="2100624" cy="677650"/>
          </a:xfrm>
        </p:grpSpPr>
        <p:sp>
          <p:nvSpPr>
            <p:cNvPr id="475" name="Google Shape;475;p44"/>
            <p:cNvSpPr txBox="1"/>
            <p:nvPr/>
          </p:nvSpPr>
          <p:spPr>
            <a:xfrm>
              <a:off x="224300" y="4262425"/>
              <a:ext cx="16440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Quizzes/Exams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6" name="Google Shape;476;p44"/>
            <p:cNvSpPr/>
            <p:nvPr/>
          </p:nvSpPr>
          <p:spPr>
            <a:xfrm rot="1310671">
              <a:off x="1429026" y="4570996"/>
              <a:ext cx="888497" cy="211358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7" name="Google Shape;477;p44"/>
          <p:cNvGrpSpPr/>
          <p:nvPr/>
        </p:nvGrpSpPr>
        <p:grpSpPr>
          <a:xfrm>
            <a:off x="5099598" y="220947"/>
            <a:ext cx="2928852" cy="530028"/>
            <a:chOff x="5156973" y="149222"/>
            <a:chExt cx="2928852" cy="530028"/>
          </a:xfrm>
        </p:grpSpPr>
        <p:sp>
          <p:nvSpPr>
            <p:cNvPr id="478" name="Google Shape;478;p44"/>
            <p:cNvSpPr txBox="1"/>
            <p:nvPr/>
          </p:nvSpPr>
          <p:spPr>
            <a:xfrm>
              <a:off x="7037025" y="279050"/>
              <a:ext cx="1048800" cy="4002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>
                  <a:latin typeface="Calibri"/>
                  <a:ea typeface="Calibri"/>
                  <a:cs typeface="Calibri"/>
                  <a:sym typeface="Calibri"/>
                </a:rPr>
                <a:t>Course Title</a:t>
              </a:r>
              <a:endParaRPr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479" name="Google Shape;479;p44"/>
            <p:cNvSpPr/>
            <p:nvPr/>
          </p:nvSpPr>
          <p:spPr>
            <a:xfrm rot="-10341407">
              <a:off x="5162556" y="275776"/>
              <a:ext cx="1917234" cy="211290"/>
            </a:xfrm>
            <a:prstGeom prst="rightArrow">
              <a:avLst>
                <a:gd name="adj1" fmla="val 50000"/>
                <a:gd name="adj2" fmla="val 50000"/>
              </a:avLst>
            </a:prstGeom>
            <a:solidFill>
              <a:schemeClr val="dk1"/>
            </a:solidFill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0" name="Google Shape;480;p44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6</a:t>
            </a:r>
            <a:endParaRPr sz="1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4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" name="Google Shape;486;p45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87" name="Google Shape;487;p45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88" name="Google Shape;488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489" name="Google Shape;489;p45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pace the course?</a:t>
            </a:r>
            <a:endParaRPr sz="1100"/>
          </a:p>
        </p:txBody>
      </p:sp>
      <p:sp>
        <p:nvSpPr>
          <p:cNvPr id="490" name="Google Shape;490;p45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 Planner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91" name="Google Shape;491;p45"/>
          <p:cNvSpPr txBox="1"/>
          <p:nvPr/>
        </p:nvSpPr>
        <p:spPr>
          <a:xfrm>
            <a:off x="0" y="1925438"/>
            <a:ext cx="73479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Is course 6, 8, or 16 weeks?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Consider a module as a packaged lesson for the week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Start Module 1 with introductions, overviews, etc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End Module 8 (or Module 16) with final project, exam, etc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All other modules are content supporting CLOs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92" name="Google Shape;492;p45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22572" y="1873722"/>
            <a:ext cx="2681950" cy="2681950"/>
          </a:xfrm>
          <a:prstGeom prst="rect">
            <a:avLst/>
          </a:prstGeom>
          <a:noFill/>
          <a:ln>
            <a:noFill/>
          </a:ln>
        </p:spPr>
      </p:pic>
      <p:sp>
        <p:nvSpPr>
          <p:cNvPr id="493" name="Google Shape;493;p45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6</a:t>
            </a:r>
            <a:endParaRPr sz="140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" name="Google Shape;499;p46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0" name="Google Shape;500;p46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1" name="Google Shape;501;p4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02" name="Google Shape;502;p46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do I start to use the Course Content Planner?</a:t>
            </a:r>
            <a:endParaRPr sz="1100"/>
          </a:p>
        </p:txBody>
      </p:sp>
      <p:sp>
        <p:nvSpPr>
          <p:cNvPr id="503" name="Google Shape;503;p46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Course Content Planner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4" name="Google Shape;504;p46"/>
          <p:cNvSpPr txBox="1"/>
          <p:nvPr/>
        </p:nvSpPr>
        <p:spPr>
          <a:xfrm>
            <a:off x="0" y="1939500"/>
            <a:ext cx="61119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Create CLOs (4-7)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Identify focus topics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Arrange topics in logical order across modules (8/16)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Create specific MLOs (2-5) for each module topic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Design activities that utilize a module’s MLOs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AutoNum type="arabicPeriod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Create or curate instructional materials that support the specific module activities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05" name="Google Shape;505;p46"/>
          <p:cNvSpPr txBox="1"/>
          <p:nvPr/>
        </p:nvSpPr>
        <p:spPr>
          <a:xfrm>
            <a:off x="6343525" y="3904675"/>
            <a:ext cx="23787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Get a planner template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06" name="Google Shape;506;p46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28199" y="1939498"/>
            <a:ext cx="1323814" cy="17713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07" name="Google Shape;507;p46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7607200" y="1939500"/>
            <a:ext cx="1402300" cy="1800413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p46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6</a:t>
            </a:r>
            <a:endParaRPr sz="140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3"/>
        </a:solidFill>
        <a:effectLst/>
      </p:bgPr>
    </p:bg>
    <p:spTree>
      <p:nvGrpSpPr>
        <p:cNvPr id="1" name="Shape 5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4" name="Google Shape;514;p47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15" name="Google Shape;515;p47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16" name="Google Shape;516;p4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17" name="Google Shape;517;p47"/>
          <p:cNvSpPr txBox="1"/>
          <p:nvPr/>
        </p:nvSpPr>
        <p:spPr>
          <a:xfrm>
            <a:off x="-75" y="945019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sz="5000"/>
          </a:p>
        </p:txBody>
      </p:sp>
      <p:pic>
        <p:nvPicPr>
          <p:cNvPr id="518" name="Google Shape;518;p4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160842" y="1151671"/>
            <a:ext cx="4726474" cy="4726474"/>
          </a:xfrm>
          <a:prstGeom prst="rect">
            <a:avLst/>
          </a:prstGeom>
          <a:noFill/>
          <a:ln>
            <a:noFill/>
          </a:ln>
        </p:spPr>
      </p:pic>
      <p:sp>
        <p:nvSpPr>
          <p:cNvPr id="519" name="Google Shape;519;p47"/>
          <p:cNvSpPr txBox="1"/>
          <p:nvPr/>
        </p:nvSpPr>
        <p:spPr>
          <a:xfrm>
            <a:off x="6585400" y="2718575"/>
            <a:ext cx="20583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Est: 10 min</a:t>
            </a:r>
            <a:endParaRPr sz="500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48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26" name="Google Shape;526;p48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27" name="Google Shape;527;p4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28" name="Google Shape;528;p48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does each module need?</a:t>
            </a:r>
            <a:endParaRPr sz="1100"/>
          </a:p>
        </p:txBody>
      </p:sp>
      <p:sp>
        <p:nvSpPr>
          <p:cNvPr id="529" name="Google Shape;529;p48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sz="1400"/>
          </a:p>
        </p:txBody>
      </p:sp>
      <p:sp>
        <p:nvSpPr>
          <p:cNvPr id="530" name="Google Shape;530;p48"/>
          <p:cNvSpPr txBox="1"/>
          <p:nvPr/>
        </p:nvSpPr>
        <p:spPr>
          <a:xfrm>
            <a:off x="868075" y="1509513"/>
            <a:ext cx="36372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latin typeface="Calibri"/>
                <a:ea typeface="Calibri"/>
                <a:cs typeface="Calibri"/>
                <a:sym typeface="Calibri"/>
              </a:rPr>
              <a:t>Instructor-student interaction</a:t>
            </a:r>
            <a:endParaRPr sz="2000" u="sng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Examples: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Textbook summaries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Visual presentations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Instructional videos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Podcasts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rubrics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31" name="Google Shape;531;p48"/>
          <p:cNvSpPr txBox="1"/>
          <p:nvPr/>
        </p:nvSpPr>
        <p:spPr>
          <a:xfrm>
            <a:off x="5203700" y="1521575"/>
            <a:ext cx="3462600" cy="264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Student-Student interaction</a:t>
            </a:r>
            <a:endParaRPr sz="2000" u="sng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Examples: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Forums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Blogs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Wikis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Hypothes.is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Peer Reviews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32" name="Google Shape;532;p48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01150" y="4134725"/>
            <a:ext cx="638450" cy="638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3" name="Google Shape;533;p48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881525" y="4188450"/>
            <a:ext cx="531000" cy="531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34" name="Google Shape;534;p48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654450" y="4107313"/>
            <a:ext cx="693275" cy="693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35" name="Google Shape;535;p48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3589650" y="4079900"/>
            <a:ext cx="693276" cy="693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6" name="Google Shape;536;p48">
            <a:hlinkClick r:id="rId12"/>
          </p:cNvPr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5635975" y="4071837"/>
            <a:ext cx="764226" cy="764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537" name="Google Shape;537;p48">
            <a:hlinkClick r:id="rId14"/>
          </p:cNvPr>
          <p:cNvPicPr preferRelativeResize="0"/>
          <p:nvPr/>
        </p:nvPicPr>
        <p:blipFill>
          <a:blip r:embed="rId15">
            <a:alphaModFix/>
          </a:blip>
          <a:stretch>
            <a:fillRect/>
          </a:stretch>
        </p:blipFill>
        <p:spPr>
          <a:xfrm>
            <a:off x="6539599" y="4036374"/>
            <a:ext cx="835150" cy="835150"/>
          </a:xfrm>
          <a:prstGeom prst="rect">
            <a:avLst/>
          </a:prstGeom>
          <a:noFill/>
          <a:ln>
            <a:noFill/>
          </a:ln>
        </p:spPr>
      </p:pic>
      <p:sp>
        <p:nvSpPr>
          <p:cNvPr id="538" name="Google Shape;538;p48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6</a:t>
            </a:r>
            <a:endParaRPr sz="140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p49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5" name="Google Shape;545;p49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46" name="Google Shape;546;p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47" name="Google Shape;547;p49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resources can I use?</a:t>
            </a:r>
            <a:endParaRPr sz="1100"/>
          </a:p>
        </p:txBody>
      </p:sp>
      <p:sp>
        <p:nvSpPr>
          <p:cNvPr id="548" name="Google Shape;548;p49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49" name="Google Shape;549;p49"/>
          <p:cNvSpPr txBox="1"/>
          <p:nvPr/>
        </p:nvSpPr>
        <p:spPr>
          <a:xfrm>
            <a:off x="0" y="1476025"/>
            <a:ext cx="84306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WLU Library Database - academic articles open to all WLU members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Publisher content that imports to Sakai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Open Educational Resources (OER)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Youtube videos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Create your own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WLU Office of eLearning instructional designers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0" name="Google Shape;550;p49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08971" y="3681538"/>
            <a:ext cx="2357450" cy="751558"/>
          </a:xfrm>
          <a:prstGeom prst="rect">
            <a:avLst/>
          </a:prstGeom>
          <a:noFill/>
          <a:ln>
            <a:noFill/>
          </a:ln>
        </p:spPr>
      </p:pic>
      <p:pic>
        <p:nvPicPr>
          <p:cNvPr id="551" name="Google Shape;551;p49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6614225" y="3299909"/>
            <a:ext cx="1919200" cy="1514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52" name="Google Shape;552;p49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3543775" y="3065025"/>
            <a:ext cx="2225376" cy="2225376"/>
          </a:xfrm>
          <a:prstGeom prst="rect">
            <a:avLst/>
          </a:prstGeom>
          <a:noFill/>
          <a:ln>
            <a:noFill/>
          </a:ln>
        </p:spPr>
      </p:pic>
      <p:sp>
        <p:nvSpPr>
          <p:cNvPr id="553" name="Google Shape;553;p49"/>
          <p:cNvSpPr txBox="1"/>
          <p:nvPr/>
        </p:nvSpPr>
        <p:spPr>
          <a:xfrm>
            <a:off x="6363800" y="2899700"/>
            <a:ext cx="25953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materials by subject/level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54" name="Google Shape;554;p49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5954300" y="3866475"/>
            <a:ext cx="868775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55" name="Google Shape;555;p49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7</a:t>
            </a:r>
            <a:endParaRPr sz="140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1" name="Google Shape;561;p50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2" name="Google Shape;562;p50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3" name="Google Shape;56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64" name="Google Shape;564;p50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copyrighted?</a:t>
            </a:r>
            <a:endParaRPr sz="1100"/>
          </a:p>
        </p:txBody>
      </p:sp>
      <p:sp>
        <p:nvSpPr>
          <p:cNvPr id="565" name="Google Shape;565;p50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6" name="Google Shape;566;p50"/>
          <p:cNvSpPr txBox="1"/>
          <p:nvPr/>
        </p:nvSpPr>
        <p:spPr>
          <a:xfrm>
            <a:off x="0" y="1476013"/>
            <a:ext cx="9144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All material created subject to copyright laws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Publishers may limit how instructors give material to students 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Direct students to WLU Library Database link to access articles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If unavailable, contact author directly for permission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Keep response on file in Sakai Resources folder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Then PDF articles can be posted in Sakai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67" name="Google Shape;567;p5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261575" y="3716245"/>
            <a:ext cx="3405475" cy="81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68" name="Google Shape;568;p50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70625" y="3352200"/>
            <a:ext cx="1637999" cy="1637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569" name="Google Shape;569;p50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490496" y="3795413"/>
            <a:ext cx="2357450" cy="751558"/>
          </a:xfrm>
          <a:prstGeom prst="rect">
            <a:avLst/>
          </a:prstGeom>
          <a:noFill/>
          <a:ln>
            <a:noFill/>
          </a:ln>
        </p:spPr>
      </p:pic>
      <p:sp>
        <p:nvSpPr>
          <p:cNvPr id="570" name="Google Shape;570;p50"/>
          <p:cNvSpPr txBox="1"/>
          <p:nvPr/>
        </p:nvSpPr>
        <p:spPr>
          <a:xfrm>
            <a:off x="5392650" y="3197450"/>
            <a:ext cx="34422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Find copyright information and open sources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1" name="Google Shape;571;p50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10800000">
            <a:off x="8432975" y="2483400"/>
            <a:ext cx="868775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572" name="Google Shape;572;p50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7</a:t>
            </a:r>
            <a:endParaRPr sz="140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8" name="Google Shape;578;p5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68025" y="2255025"/>
            <a:ext cx="3515100" cy="3515100"/>
          </a:xfrm>
          <a:prstGeom prst="rect">
            <a:avLst/>
          </a:prstGeom>
          <a:noFill/>
          <a:ln>
            <a:noFill/>
          </a:ln>
        </p:spPr>
      </p:pic>
      <p:sp>
        <p:nvSpPr>
          <p:cNvPr id="579" name="Google Shape;579;p51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0" name="Google Shape;580;p51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1" name="Google Shape;581;p5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582" name="Google Shape;582;p51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should I assess learning?</a:t>
            </a:r>
            <a:endParaRPr sz="1100"/>
          </a:p>
        </p:txBody>
      </p:sp>
      <p:sp>
        <p:nvSpPr>
          <p:cNvPr id="583" name="Google Shape;583;p51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4" name="Google Shape;584;p51"/>
          <p:cNvSpPr txBox="1"/>
          <p:nvPr/>
        </p:nvSpPr>
        <p:spPr>
          <a:xfrm>
            <a:off x="-75" y="1562800"/>
            <a:ext cx="9144000" cy="17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All activities should measure MLOs</a:t>
            </a:r>
            <a:endParaRPr sz="20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Not every activity should be gradebook points (pulse/comprehension)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Informal vs Formal - need a mix so everything is not high stakes for students and for instructors to correct misconceptions in real time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Hands-on is highest demonstration value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5" name="Google Shape;585;p51"/>
          <p:cNvSpPr txBox="1"/>
          <p:nvPr/>
        </p:nvSpPr>
        <p:spPr>
          <a:xfrm>
            <a:off x="6363800" y="2899700"/>
            <a:ext cx="25953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Join 1:00pm Edtech Tools session for engaging assessment tools!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6" name="Google Shape;586;p51"/>
          <p:cNvSpPr txBox="1"/>
          <p:nvPr/>
        </p:nvSpPr>
        <p:spPr>
          <a:xfrm>
            <a:off x="1438575" y="3453563"/>
            <a:ext cx="2681100" cy="4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Informal ←   → Formal</a:t>
            </a:r>
            <a:endParaRPr sz="2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87" name="Google Shape;587;p51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713703" y="4113138"/>
            <a:ext cx="558348" cy="6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8" name="Google Shape;588;p51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9684" y="4044372"/>
            <a:ext cx="696627" cy="693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589" name="Google Shape;589;p51">
            <a:hlinkClick r:id="rId9"/>
          </p:cNvPr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946000" y="4021635"/>
            <a:ext cx="696625" cy="738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590" name="Google Shape;590;p51">
            <a:hlinkClick r:id="rId11"/>
          </p:cNvPr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3228075" y="4099273"/>
            <a:ext cx="761900" cy="659604"/>
          </a:xfrm>
          <a:prstGeom prst="rect">
            <a:avLst/>
          </a:prstGeom>
          <a:noFill/>
          <a:ln>
            <a:noFill/>
          </a:ln>
        </p:spPr>
      </p:pic>
      <p:pic>
        <p:nvPicPr>
          <p:cNvPr id="591" name="Google Shape;591;p51">
            <a:hlinkClick r:id="rId13"/>
          </p:cNvPr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2398184" y="4099263"/>
            <a:ext cx="665466" cy="6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2" name="Google Shape;592;p51">
            <a:hlinkClick r:id="rId15"/>
          </p:cNvPr>
          <p:cNvPicPr preferRelativeResize="0"/>
          <p:nvPr/>
        </p:nvPicPr>
        <p:blipFill>
          <a:blip r:embed="rId16">
            <a:alphaModFix/>
          </a:blip>
          <a:stretch>
            <a:fillRect/>
          </a:stretch>
        </p:blipFill>
        <p:spPr>
          <a:xfrm>
            <a:off x="825675" y="4096375"/>
            <a:ext cx="761900" cy="659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593" name="Google Shape;593;p51">
            <a:hlinkClick r:id="rId17"/>
          </p:cNvPr>
          <p:cNvPicPr preferRelativeResize="0"/>
          <p:nvPr/>
        </p:nvPicPr>
        <p:blipFill>
          <a:blip r:embed="rId18">
            <a:alphaModFix/>
          </a:blip>
          <a:stretch>
            <a:fillRect/>
          </a:stretch>
        </p:blipFill>
        <p:spPr>
          <a:xfrm>
            <a:off x="181025" y="4079613"/>
            <a:ext cx="518360" cy="693150"/>
          </a:xfrm>
          <a:prstGeom prst="rect">
            <a:avLst/>
          </a:prstGeom>
          <a:noFill/>
          <a:ln>
            <a:noFill/>
          </a:ln>
        </p:spPr>
      </p:pic>
      <p:sp>
        <p:nvSpPr>
          <p:cNvPr id="594" name="Google Shape;594;p51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7</a:t>
            </a:r>
            <a:endParaRPr sz="140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0" name="Google Shape;600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38400" y="1693175"/>
            <a:ext cx="2064182" cy="16604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1" name="Google Shape;601;p52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2" name="Google Shape;602;p52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3" name="Google Shape;603;p52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604" name="Google Shape;604;p52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the next steps?</a:t>
            </a:r>
            <a:endParaRPr sz="1100"/>
          </a:p>
        </p:txBody>
      </p:sp>
      <p:sp>
        <p:nvSpPr>
          <p:cNvPr id="605" name="Google Shape;605;p52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Curating Content</a:t>
            </a:r>
            <a:endParaRPr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6" name="Google Shape;606;p52"/>
          <p:cNvSpPr txBox="1"/>
          <p:nvPr/>
        </p:nvSpPr>
        <p:spPr>
          <a:xfrm>
            <a:off x="-75" y="1562825"/>
            <a:ext cx="4777500" cy="295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Complete* in-depth free Sakai LMS course series over entire course development from start to finish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Submit request for new course development with WLU Office of eLearning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Can also request assistance on course refreshes and evaluations, edtech instructional tools/materials, etc 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7" name="Google Shape;607;p5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98425" y="2342625"/>
            <a:ext cx="2134825" cy="16604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608" name="Google Shape;608;p5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902575" y="3058572"/>
            <a:ext cx="2134825" cy="1660425"/>
          </a:xfrm>
          <a:prstGeom prst="rect">
            <a:avLst/>
          </a:prstGeom>
          <a:noFill/>
          <a:ln w="381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609" name="Google Shape;609;p52"/>
          <p:cNvSpPr txBox="1"/>
          <p:nvPr/>
        </p:nvSpPr>
        <p:spPr>
          <a:xfrm>
            <a:off x="4124850" y="4318800"/>
            <a:ext cx="25611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Contact presenter for more info!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52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2</a:t>
            </a:r>
            <a:endParaRPr sz="140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3"/>
        </a:solidFill>
        <a:effectLst/>
      </p:bgPr>
    </p:bg>
    <p:spTree>
      <p:nvGrpSpPr>
        <p:cNvPr id="1" name="Shape 6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6" name="Google Shape;616;p53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7" name="Google Shape;617;p53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18" name="Google Shape;618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619" name="Google Shape;619;p53"/>
          <p:cNvSpPr txBox="1"/>
          <p:nvPr/>
        </p:nvSpPr>
        <p:spPr>
          <a:xfrm>
            <a:off x="-37" y="1075406"/>
            <a:ext cx="9144000" cy="9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Arial"/>
              <a:buNone/>
            </a:pPr>
            <a:r>
              <a:rPr lang="en" sz="5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 or Feedback?</a:t>
            </a:r>
            <a:endParaRPr sz="5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0" name="Google Shape;620;p5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025387" y="1692513"/>
            <a:ext cx="3062194" cy="30621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21" name="Google Shape;621;p5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504006" y="2038988"/>
            <a:ext cx="2068763" cy="2068763"/>
          </a:xfrm>
          <a:prstGeom prst="rect">
            <a:avLst/>
          </a:prstGeom>
          <a:noFill/>
          <a:ln>
            <a:noFill/>
          </a:ln>
        </p:spPr>
      </p:pic>
      <p:sp>
        <p:nvSpPr>
          <p:cNvPr id="622" name="Google Shape;622;p53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Questions</a:t>
            </a:r>
            <a:endParaRPr sz="1400"/>
          </a:p>
        </p:txBody>
      </p:sp>
      <p:pic>
        <p:nvPicPr>
          <p:cNvPr id="623" name="Google Shape;623;p53">
            <a:hlinkClick r:id="rId8"/>
          </p:cNvPr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056599" y="4107749"/>
            <a:ext cx="963588" cy="963600"/>
          </a:xfrm>
          <a:prstGeom prst="rect">
            <a:avLst/>
          </a:prstGeom>
          <a:noFill/>
          <a:ln>
            <a:noFill/>
          </a:ln>
        </p:spPr>
      </p:pic>
      <p:sp>
        <p:nvSpPr>
          <p:cNvPr id="624" name="Google Shape;624;p53"/>
          <p:cNvSpPr txBox="1"/>
          <p:nvPr/>
        </p:nvSpPr>
        <p:spPr>
          <a:xfrm>
            <a:off x="1601500" y="4563050"/>
            <a:ext cx="4645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How did I do? Please submit an evaluation for this session!</a:t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53">
            <a:hlinkClick r:id="rId10"/>
          </p:cNvPr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 rot="-5400000">
            <a:off x="7070025" y="4155150"/>
            <a:ext cx="868775" cy="868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7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1" name="Google Shape;161;p27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2" name="Google Shape;162;p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63" name="Google Shape;163;p27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How will this session work?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7"/>
          <p:cNvSpPr txBox="1"/>
          <p:nvPr/>
        </p:nvSpPr>
        <p:spPr>
          <a:xfrm>
            <a:off x="577875" y="1624175"/>
            <a:ext cx="7988100" cy="96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Char char="●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Access slides on own device, can make a copy at </a:t>
            </a:r>
            <a:r>
              <a:rPr lang="en" sz="18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tinyurl.com/VCON23Prepare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Ask questions, make comments in chat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Char char="●"/>
            </a:pPr>
            <a:r>
              <a:rPr lang="en" sz="1800">
                <a:latin typeface="Calibri"/>
                <a:ea typeface="Calibri"/>
                <a:cs typeface="Calibri"/>
                <a:sym typeface="Calibri"/>
              </a:rPr>
              <a:t>This is a 50 minute session, no breaks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7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98304" y="2975450"/>
            <a:ext cx="1377071" cy="1335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27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014350" y="2975438"/>
            <a:ext cx="1196646" cy="1211463"/>
          </a:xfrm>
          <a:prstGeom prst="rect">
            <a:avLst/>
          </a:prstGeom>
          <a:noFill/>
          <a:ln>
            <a:noFill/>
          </a:ln>
        </p:spPr>
      </p:pic>
      <p:pic>
        <p:nvPicPr>
          <p:cNvPr id="167" name="Google Shape;167;p27">
            <a:hlinkClick r:id="rId8"/>
          </p:cNvPr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868475" y="2920822"/>
            <a:ext cx="1377075" cy="13885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8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28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5" name="Google Shape;175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28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are this session’s learning objectives?</a:t>
            </a:r>
            <a:endParaRPr sz="30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28"/>
          <p:cNvSpPr txBox="1"/>
          <p:nvPr/>
        </p:nvSpPr>
        <p:spPr>
          <a:xfrm>
            <a:off x="2304225" y="1896775"/>
            <a:ext cx="6839700" cy="207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spAutoFit/>
          </a:bodyPr>
          <a:lstStyle/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multiple reasons for thoroughly pre-planning a course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full course development cycle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Identify the purpose and write at least one strong CLO and MLO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State the Carnegie Unit formula for a credit hour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purpose of the Quality Matters rubric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Explain the purpose of a Course Content Planner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2794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AutoNum type="arabicPeriod"/>
            </a:pPr>
            <a:r>
              <a:rPr lang="en" sz="1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Select available instructional resources and copyright parameters</a:t>
            </a: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8" name="Google Shape;178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-496175" y="1249000"/>
            <a:ext cx="3311975" cy="3311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9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9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6" name="Google Shape;186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187" name="Google Shape;187;p29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WLU course development cycle?</a:t>
            </a:r>
            <a:endParaRPr sz="1100"/>
          </a:p>
        </p:txBody>
      </p:sp>
      <p:sp>
        <p:nvSpPr>
          <p:cNvPr id="188" name="Google Shape;188;p29"/>
          <p:cNvSpPr txBox="1"/>
          <p:nvPr/>
        </p:nvSpPr>
        <p:spPr>
          <a:xfrm>
            <a:off x="33000" y="1639400"/>
            <a:ext cx="90780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Course/credit is approved by institution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1+ semester curating content </a:t>
            </a: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by subject matter expert (SME)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1 semester building content by SME/instructional designer (hybrid/online)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Course should be reviewed internally using </a:t>
            </a:r>
            <a:r>
              <a:rPr lang="en" sz="2000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4"/>
              </a:rPr>
              <a:t>rubric for quality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Course officially offered to students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Course should be reviewed internally using rubric/refreshed within 5 years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9" name="Google Shape;189;p29">
            <a:hlinkClick r:id="rId5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49220" y="3800965"/>
            <a:ext cx="1062050" cy="10008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0" name="Google Shape;190;p29">
            <a:hlinkClick r:id="rId7"/>
          </p:cNvPr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3149462" y="3800975"/>
            <a:ext cx="983625" cy="10008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Google Shape;191;p2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817924" y="3807521"/>
            <a:ext cx="983625" cy="98779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4857148" y="3800968"/>
            <a:ext cx="668220" cy="96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9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1608643" y="3834663"/>
            <a:ext cx="910830" cy="93348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4" name="Google Shape;194;p29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6249450" y="3810216"/>
            <a:ext cx="1062050" cy="982396"/>
          </a:xfrm>
          <a:prstGeom prst="rect">
            <a:avLst/>
          </a:prstGeom>
          <a:noFill/>
          <a:ln>
            <a:noFill/>
          </a:ln>
        </p:spPr>
      </p:pic>
      <p:sp>
        <p:nvSpPr>
          <p:cNvPr id="195" name="Google Shape;195;p29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2</a:t>
            </a:r>
            <a:endParaRPr sz="14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33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0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2" name="Google Shape;202;p30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3" name="Google Shape;203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04" name="Google Shape;204;p30"/>
          <p:cNvSpPr txBox="1"/>
          <p:nvPr/>
        </p:nvSpPr>
        <p:spPr>
          <a:xfrm>
            <a:off x="0" y="944944"/>
            <a:ext cx="9144000" cy="83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5000"/>
          </a:p>
        </p:txBody>
      </p:sp>
      <p:pic>
        <p:nvPicPr>
          <p:cNvPr id="205" name="Google Shape;205;p30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910434" y="1239220"/>
            <a:ext cx="4817976" cy="4817951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30"/>
          <p:cNvSpPr txBox="1"/>
          <p:nvPr/>
        </p:nvSpPr>
        <p:spPr>
          <a:xfrm>
            <a:off x="6585400" y="2718575"/>
            <a:ext cx="2058300" cy="16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Est: 10 min</a:t>
            </a:r>
            <a:endParaRPr sz="50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13" name="Google Shape;213;p31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4" name="Google Shape;214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1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Pre-Plan a Course?</a:t>
            </a:r>
            <a:endParaRPr sz="1100"/>
          </a:p>
        </p:txBody>
      </p:sp>
      <p:sp>
        <p:nvSpPr>
          <p:cNvPr id="216" name="Google Shape;216;p31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217" name="Google Shape;217;p31"/>
          <p:cNvSpPr txBox="1"/>
          <p:nvPr/>
        </p:nvSpPr>
        <p:spPr>
          <a:xfrm>
            <a:off x="0" y="1844950"/>
            <a:ext cx="6650100" cy="20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Carefully throughout courses produce better student outcomes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Less stressful for faculty when entire course is built ahead of time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Easier to address issues with “broken” materials, schedule conflicts, and align to quality assurance standards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18" name="Google Shape;218;p31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889550" y="1429425"/>
            <a:ext cx="3802950" cy="3802924"/>
          </a:xfrm>
          <a:prstGeom prst="rect">
            <a:avLst/>
          </a:prstGeom>
          <a:noFill/>
          <a:ln>
            <a:noFill/>
          </a:ln>
        </p:spPr>
      </p:pic>
      <p:sp>
        <p:nvSpPr>
          <p:cNvPr id="219" name="Google Shape;219;p31"/>
          <p:cNvSpPr txBox="1"/>
          <p:nvPr/>
        </p:nvSpPr>
        <p:spPr>
          <a:xfrm>
            <a:off x="100425" y="4065450"/>
            <a:ext cx="63990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Developing a course only a week or so in advance is not a best practice - what happens if the developer is incapacitated?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0" name="Google Shape;220;p31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1</a:t>
            </a:r>
            <a:endParaRPr sz="14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7" name="Google Shape;227;p32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8" name="Google Shape;228;p3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32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is the point of the course?</a:t>
            </a:r>
            <a:endParaRPr sz="1100"/>
          </a:p>
        </p:txBody>
      </p:sp>
      <p:sp>
        <p:nvSpPr>
          <p:cNvPr id="230" name="Google Shape;230;p32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231" name="Google Shape;231;p32"/>
          <p:cNvSpPr txBox="1"/>
          <p:nvPr/>
        </p:nvSpPr>
        <p:spPr>
          <a:xfrm>
            <a:off x="66025" y="1844938"/>
            <a:ext cx="5653500" cy="233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Use official course description as guide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Program goals can also be used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Handful of goals become Course Learning Objectives (CLOs)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Use measurable verbs to describe objectives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Justifies why a student should take this course in their degree program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2" name="Google Shape;232;p32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19525" y="1595461"/>
            <a:ext cx="3123975" cy="3123975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32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1</a:t>
            </a:r>
            <a:endParaRPr sz="140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Google Shape;239;p33"/>
          <p:cNvSpPr/>
          <p:nvPr/>
        </p:nvSpPr>
        <p:spPr>
          <a:xfrm>
            <a:off x="0" y="0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0" name="Google Shape;240;p33"/>
          <p:cNvSpPr/>
          <p:nvPr/>
        </p:nvSpPr>
        <p:spPr>
          <a:xfrm>
            <a:off x="0" y="4869656"/>
            <a:ext cx="9144000" cy="273900"/>
          </a:xfrm>
          <a:prstGeom prst="rect">
            <a:avLst/>
          </a:prstGeom>
          <a:solidFill>
            <a:srgbClr val="FFCC33"/>
          </a:solidFill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Calibri"/>
              <a:buNone/>
            </a:pPr>
            <a:endParaRPr sz="14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1" name="Google Shape;24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222" y="421965"/>
            <a:ext cx="2763779" cy="374905"/>
          </a:xfrm>
          <a:prstGeom prst="rect">
            <a:avLst/>
          </a:prstGeom>
          <a:noFill/>
          <a:ln>
            <a:noFill/>
          </a:ln>
        </p:spPr>
      </p:pic>
      <p:sp>
        <p:nvSpPr>
          <p:cNvPr id="242" name="Google Shape;242;p33"/>
          <p:cNvSpPr txBox="1"/>
          <p:nvPr/>
        </p:nvSpPr>
        <p:spPr>
          <a:xfrm>
            <a:off x="-75" y="945019"/>
            <a:ext cx="9144000" cy="53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makes a strong course learning outcome (CLO)?</a:t>
            </a:r>
            <a:endParaRPr sz="1100"/>
          </a:p>
        </p:txBody>
      </p:sp>
      <p:sp>
        <p:nvSpPr>
          <p:cNvPr id="243" name="Google Shape;243;p33"/>
          <p:cNvSpPr txBox="1"/>
          <p:nvPr/>
        </p:nvSpPr>
        <p:spPr>
          <a:xfrm>
            <a:off x="-2" y="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Pre-planning</a:t>
            </a:r>
            <a:endParaRPr sz="1400"/>
          </a:p>
        </p:txBody>
      </p:sp>
      <p:sp>
        <p:nvSpPr>
          <p:cNvPr id="244" name="Google Shape;244;p33"/>
          <p:cNvSpPr txBox="1"/>
          <p:nvPr/>
        </p:nvSpPr>
        <p:spPr>
          <a:xfrm>
            <a:off x="0" y="1925450"/>
            <a:ext cx="5783100" cy="141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Describes broad desired learner mastery after successful completion of a course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latin typeface="Calibri"/>
                <a:ea typeface="Calibri"/>
                <a:cs typeface="Calibri"/>
                <a:sym typeface="Calibri"/>
              </a:rPr>
              <a:t>Starts with action verb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Font typeface="Calibri"/>
              <a:buChar char="●"/>
            </a:pPr>
            <a:r>
              <a:rPr lang="en" sz="2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Measurable</a:t>
            </a:r>
            <a:endParaRPr sz="20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5" name="Google Shape;245;p33"/>
          <p:cNvSpPr txBox="1"/>
          <p:nvPr/>
        </p:nvSpPr>
        <p:spPr>
          <a:xfrm>
            <a:off x="5420125" y="1730150"/>
            <a:ext cx="3228300" cy="1046700"/>
          </a:xfrm>
          <a:prstGeom prst="rect">
            <a:avLst/>
          </a:prstGeom>
          <a:noFill/>
          <a:ln w="38100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Good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Describe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the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interaction 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of disease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states</a:t>
            </a:r>
            <a:r>
              <a:rPr lang="en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 and </a:t>
            </a:r>
            <a:r>
              <a:rPr lang="en" b="1">
                <a:solidFill>
                  <a:schemeClr val="dk1"/>
                </a:solidFill>
                <a:highlight>
                  <a:srgbClr val="FFFFFF"/>
                </a:highlight>
                <a:latin typeface="Calibri"/>
                <a:ea typeface="Calibri"/>
                <a:cs typeface="Calibri"/>
                <a:sym typeface="Calibri"/>
              </a:rPr>
              <a:t>pharmacological approaches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6" name="Google Shape;246;p33"/>
          <p:cNvSpPr txBox="1"/>
          <p:nvPr/>
        </p:nvSpPr>
        <p:spPr>
          <a:xfrm>
            <a:off x="5420100" y="3352475"/>
            <a:ext cx="3228300" cy="8313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libri"/>
                <a:ea typeface="Calibri"/>
                <a:cs typeface="Calibri"/>
                <a:sym typeface="Calibri"/>
              </a:rPr>
              <a:t>Poor</a:t>
            </a:r>
            <a:endParaRPr>
              <a:latin typeface="Calibri"/>
              <a:ea typeface="Calibri"/>
              <a:cs typeface="Calibri"/>
              <a:sym typeface="Calibri"/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Font typeface="Calibri"/>
              <a:buChar char="●"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 aware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of the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relationship</a:t>
            </a:r>
            <a:r>
              <a:rPr lang="en">
                <a:latin typeface="Calibri"/>
                <a:ea typeface="Calibri"/>
                <a:cs typeface="Calibri"/>
                <a:sym typeface="Calibri"/>
              </a:rPr>
              <a:t> of </a:t>
            </a:r>
            <a:r>
              <a:rPr lang="en" b="1">
                <a:latin typeface="Calibri"/>
                <a:ea typeface="Calibri"/>
                <a:cs typeface="Calibri"/>
                <a:sym typeface="Calibri"/>
              </a:rPr>
              <a:t>diseases with pharmaceuticals</a:t>
            </a:r>
            <a:endParaRPr b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7" name="Google Shape;247;p33"/>
          <p:cNvSpPr txBox="1"/>
          <p:nvPr/>
        </p:nvSpPr>
        <p:spPr>
          <a:xfrm>
            <a:off x="7045375" y="1606863"/>
            <a:ext cx="20163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Specific and measurable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8" name="Google Shape;248;p33"/>
          <p:cNvSpPr txBox="1"/>
          <p:nvPr/>
        </p:nvSpPr>
        <p:spPr>
          <a:xfrm>
            <a:off x="7045375" y="3232025"/>
            <a:ext cx="2016300" cy="4002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Vague and unmeasurable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9" name="Google Shape;249;p33"/>
          <p:cNvSpPr txBox="1"/>
          <p:nvPr/>
        </p:nvSpPr>
        <p:spPr>
          <a:xfrm>
            <a:off x="446800" y="3632225"/>
            <a:ext cx="2665200" cy="615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Check out a verb wheel based on Bloom’s Taxonomy</a:t>
            </a:r>
            <a:endParaRPr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50" name="Google Shape;250;p33">
            <a:hlinkClick r:id="rId4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30600" y="3192450"/>
            <a:ext cx="1462426" cy="1495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1" name="Google Shape;251;p33">
            <a:hlinkClick r:id="rId6"/>
          </p:cNvPr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189575" y="3952575"/>
            <a:ext cx="868775" cy="868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2" name="Google Shape;252;p33"/>
          <p:cNvSpPr txBox="1"/>
          <p:nvPr/>
        </p:nvSpPr>
        <p:spPr>
          <a:xfrm>
            <a:off x="-77" y="4864250"/>
            <a:ext cx="91440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Session Learning Objective: 3</a:t>
            </a:r>
            <a:endParaRPr sz="14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F36E8B49E75C45898B25229869265D" ma:contentTypeVersion="12" ma:contentTypeDescription="Create a new document." ma:contentTypeScope="" ma:versionID="243fb6b56e33ca87230fb28e3871997b">
  <xsd:schema xmlns:xsd="http://www.w3.org/2001/XMLSchema" xmlns:xs="http://www.w3.org/2001/XMLSchema" xmlns:p="http://schemas.microsoft.com/office/2006/metadata/properties" xmlns:ns3="d3bea1a5-9ca5-4272-8a40-718f4723693c" targetNamespace="http://schemas.microsoft.com/office/2006/metadata/properties" ma:root="true" ma:fieldsID="6c8862b8466013e451196b2bd4ae8b1d" ns3:_="">
    <xsd:import namespace="d3bea1a5-9ca5-4272-8a40-718f472369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LengthInSecond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3bea1a5-9ca5-4272-8a40-718f472369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5E9D4AA-B53E-43D9-8422-2BB7AF1B9E8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3bea1a5-9ca5-4272-8a40-718f472369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F9C1DC4A-2C38-48B2-AC9A-F2F4A4A6FEE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C4443E5-1EAB-426F-81D0-5FC005109B29}">
  <ds:schemaRefs>
    <ds:schemaRef ds:uri="d3bea1a5-9ca5-4272-8a40-718f4723693c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schemas.microsoft.com/office/2006/metadata/properties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1511</Words>
  <Application>Microsoft Office PowerPoint</Application>
  <PresentationFormat>On-screen Show (16:9)</PresentationFormat>
  <Paragraphs>274</Paragraphs>
  <Slides>29</Slides>
  <Notes>29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29</vt:i4>
      </vt:variant>
    </vt:vector>
  </HeadingPairs>
  <TitlesOfParts>
    <vt:vector size="33" baseType="lpstr">
      <vt:lpstr>Arial</vt:lpstr>
      <vt:lpstr>Calibri</vt:lpstr>
      <vt:lpstr>Simple Light</vt:lpstr>
      <vt:lpstr>Office Theme</vt:lpstr>
      <vt:lpstr>Preparing to Design a Course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Preparing to Design a Course</dc:title>
  <dc:creator>Donna Schuler</dc:creator>
  <cp:lastModifiedBy>Donna Schuler</cp:lastModifiedBy>
  <cp:revision>1</cp:revision>
  <dcterms:modified xsi:type="dcterms:W3CDTF">2023-05-24T14:30:00Z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0x01010013F36E8B49E75C45898B25229869265D</vt:lpwstr>
  </property>
</Properties>
</file>