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4"/>
    <p:sldMasterId id="2147483671" r:id="rId5"/>
  </p:sldMasterIdLst>
  <p:notesMasterIdLst>
    <p:notesMasterId r:id="rId2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elp.flip.com/hc/en-us/articles/36005153993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1a195ed02f_0_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1a195ed02f_0_473: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128" name="Google Shape;128;g21a195ed02f_0_473: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1d83654c15_1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21d83654c15_1_260: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263" name="Google Shape;263;g21d83654c15_1_260: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1a195ed02f_0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21a195ed02f_0_219: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274" name="Google Shape;274;g21a195ed02f_0_219: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1d83654c15_1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1d83654c15_1_327: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290" name="Google Shape;290;g21d83654c15_1_327: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1d83654c15_1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21d83654c15_1_355: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305" name="Google Shape;305;g21d83654c15_1_355: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1a195ed02f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21a195ed02f_0_233: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320" name="Google Shape;320;g21a195ed02f_0_233: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1d83654c15_1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1d83654c15_1_319: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343" name="Google Shape;343;g21d83654c15_1_319: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1a195ed02f_0_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1a195ed02f_0_596: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358" name="Google Shape;358;g21a195ed02f_0_596: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1d83654c15_1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1d83654c15_1_271: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369" name="Google Shape;369;g21d83654c15_1_271: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1a195ed02f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21a195ed02f_0_254: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380" name="Google Shape;380;g21a195ed02f_0_254: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1d83654c15_1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1d83654c15_1_288: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401" name="Google Shape;401;g21d83654c15_1_288: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1a195ed02f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1a195ed02f_0_187: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146" name="Google Shape;146;g21a195ed02f_0_187: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2</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1a195ed02f_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1a195ed02f_0_271: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r>
              <a:rPr lang="en"/>
              <a:t>Getting started link - </a:t>
            </a:r>
            <a:r>
              <a:rPr lang="en" u="sng">
                <a:solidFill>
                  <a:schemeClr val="hlink"/>
                </a:solidFill>
                <a:hlinkClick r:id="rId3"/>
              </a:rPr>
              <a:t>https://help.flip.com/hc/en-us/articles/360051539934</a:t>
            </a:r>
            <a:r>
              <a:rPr lang="en"/>
              <a:t> </a:t>
            </a:r>
            <a:endParaRPr/>
          </a:p>
        </p:txBody>
      </p:sp>
      <p:sp>
        <p:nvSpPr>
          <p:cNvPr id="414" name="Google Shape;414;g21a195ed02f_0_271: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1d83654c15_1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1d83654c15_1_311: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433" name="Google Shape;433;g21d83654c15_1_311: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461b8ba906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2461b8ba906_1_8: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448" name="Google Shape;448;g2461b8ba906_1_8: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1d83654c15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1d83654c15_1_85: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463" name="Google Shape;463;g21d83654c15_1_85: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23</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1a195ed02f_0_10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1a195ed02f_0_1050: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159" name="Google Shape;159;g21a195ed02f_0_1050: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3</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1d83654c1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21d83654c15_1_0: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173" name="Google Shape;173;g21d83654c15_1_0: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4</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1d83654c15_1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1d83654c15_1_174: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184" name="Google Shape;184;g21d83654c15_1_174: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1a195ed02f_0_5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21a195ed02f_0_568: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195" name="Google Shape;195;g21a195ed02f_0_568: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1a195ed02f_0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21a195ed02f_0_203: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213" name="Google Shape;213;g21a195ed02f_0_203: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1d83654c15_1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21d83654c15_1_301: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231" name="Google Shape;231;g21d83654c15_1_301: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1a195ed02f_0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1a195ed02f_0_288:notes"/>
          <p:cNvSpPr txBox="1">
            <a:spLocks noGrp="1"/>
          </p:cNvSpPr>
          <p:nvPr>
            <p:ph type="body" idx="1"/>
          </p:nvPr>
        </p:nvSpPr>
        <p:spPr>
          <a:xfrm>
            <a:off x="685800" y="4400550"/>
            <a:ext cx="5486400" cy="3600600"/>
          </a:xfrm>
          <a:prstGeom prst="rect">
            <a:avLst/>
          </a:prstGeom>
          <a:noFill/>
          <a:ln>
            <a:noFill/>
          </a:ln>
        </p:spPr>
        <p:txBody>
          <a:bodyPr spcFirstLastPara="1" wrap="square" lIns="90350" tIns="45175" rIns="90350" bIns="45175" anchor="t" anchorCtr="0">
            <a:noAutofit/>
          </a:bodyPr>
          <a:lstStyle/>
          <a:p>
            <a:pPr marL="0" lvl="0" indent="0" algn="l" rtl="0">
              <a:spcBef>
                <a:spcPts val="0"/>
              </a:spcBef>
              <a:spcAft>
                <a:spcPts val="0"/>
              </a:spcAft>
              <a:buNone/>
            </a:pPr>
            <a:endParaRPr/>
          </a:p>
        </p:txBody>
      </p:sp>
      <p:sp>
        <p:nvSpPr>
          <p:cNvPr id="252" name="Google Shape;252;g21a195ed02f_0_288:notes"/>
          <p:cNvSpPr txBox="1">
            <a:spLocks noGrp="1"/>
          </p:cNvSpPr>
          <p:nvPr>
            <p:ph type="sldNum" idx="12"/>
          </p:nvPr>
        </p:nvSpPr>
        <p:spPr>
          <a:xfrm>
            <a:off x="3884613" y="8685214"/>
            <a:ext cx="2971800" cy="459000"/>
          </a:xfrm>
          <a:prstGeom prst="rect">
            <a:avLst/>
          </a:prstGeom>
          <a:noFill/>
          <a:ln>
            <a:noFill/>
          </a:ln>
        </p:spPr>
        <p:txBody>
          <a:bodyPr spcFirstLastPara="1" wrap="square" lIns="90350" tIns="45175" rIns="90350" bIns="45175" anchor="b" anchorCtr="0">
            <a:noAutofit/>
          </a:bodyPr>
          <a:lstStyle/>
          <a:p>
            <a:pPr marL="0" lvl="0" indent="0" algn="r" rtl="0">
              <a:spcBef>
                <a:spcPts val="0"/>
              </a:spcBef>
              <a:spcAft>
                <a:spcPts val="0"/>
              </a:spcAft>
              <a:buNone/>
            </a:pPr>
            <a:fld id="{00000000-1234-1234-1234-123412341234}" type="slidenum">
              <a:rPr lang="en" sz="1400"/>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300" cy="3655200"/>
          </a:xfrm>
          <a:prstGeom prst="rect">
            <a:avLst/>
          </a:prstGeom>
          <a:noFill/>
          <a:ln>
            <a:noFill/>
          </a:ln>
        </p:spPr>
      </p:sp>
      <p:sp>
        <p:nvSpPr>
          <p:cNvPr id="109" name="Google Shape;109;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ocs.google.com/presentation/d/1vn5bwiCjmh0zx_vHk2IIwFor-L9A6myC51pKCiO5NA0/copy" TargetMode="External"/><Relationship Id="rId3" Type="http://schemas.openxmlformats.org/officeDocument/2006/relationships/image" Target="../media/image1.png"/><Relationship Id="rId7" Type="http://schemas.openxmlformats.org/officeDocument/2006/relationships/slide" Target="slide23.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slide" Target="slide18.xml"/><Relationship Id="rId5" Type="http://schemas.openxmlformats.org/officeDocument/2006/relationships/slide" Target="slide11.xml"/><Relationship Id="rId4" Type="http://schemas.openxmlformats.org/officeDocument/2006/relationships/slide" Target="slide6.xml"/></Relationships>
</file>

<file path=ppt/slides/_rels/slide10.xml.rels><?xml version="1.0" encoding="UTF-8" standalone="yes"?>
<Relationships xmlns="http://schemas.openxmlformats.org/package/2006/relationships"><Relationship Id="rId3" Type="http://schemas.openxmlformats.org/officeDocument/2006/relationships/hyperlink" Target="https://thenounproject.com/icon/collaborate-2956749/"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hyperlink" Target="https://blogs.umass.edu/onlinetools/community-centered-tools/jamboard/" TargetMode="External"/><Relationship Id="rId13"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hyperlink" Target="https://profesoradelgadillo.com/weekend-chat-variations-with-google-jamboard/" TargetMode="External"/><Relationship Id="rId12"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jamboard.google.com/d/1a1Fv8XiGi8BjxGTAHwQaMrmRuJOP5TZftjkeE0iUZbc/viewer" TargetMode="External"/><Relationship Id="rId11" Type="http://schemas.openxmlformats.org/officeDocument/2006/relationships/hyperlink" Target="https://jamboard.google.com/d/1HbdKaM3xBeh0RyuFsGz_UeUNnjhDqZPZr4Vm9UWmDbg/edit?usp=sharing" TargetMode="External"/><Relationship Id="rId5" Type="http://schemas.openxmlformats.org/officeDocument/2006/relationships/hyperlink" Target="https://onlinelibrary.wiley.com/doi/full/10.1111/tct.13389" TargetMode="External"/><Relationship Id="rId10" Type="http://schemas.openxmlformats.org/officeDocument/2006/relationships/image" Target="../media/image24.png"/><Relationship Id="rId4" Type="http://schemas.openxmlformats.org/officeDocument/2006/relationships/hyperlink" Target="https://www.texthelp.com/resources/blog/create-jamboard-math-activities-with-equatio-eric-curts/" TargetMode="External"/><Relationship Id="rId9" Type="http://schemas.openxmlformats.org/officeDocument/2006/relationships/hyperlink" Target="http://jamboard.google.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padlet.com/clbougher/switzlandforms" TargetMode="External"/><Relationship Id="rId3" Type="http://schemas.openxmlformats.org/officeDocument/2006/relationships/image" Target="../media/image1.png"/><Relationship Id="rId7" Type="http://schemas.openxmlformats.org/officeDocument/2006/relationships/image" Target="../media/image30.jpg"/><Relationship Id="rId12" Type="http://schemas.openxmlformats.org/officeDocument/2006/relationships/hyperlink" Target="https://padlet.com/clbougher/cultural-characteristics-of-place-4u2mnfi5vag3" TargetMode="External"/><Relationship Id="rId17" Type="http://schemas.openxmlformats.org/officeDocument/2006/relationships/image" Target="../media/image34.png"/><Relationship Id="rId2" Type="http://schemas.openxmlformats.org/officeDocument/2006/relationships/notesSlide" Target="../notesSlides/notesSlide14.xml"/><Relationship Id="rId16" Type="http://schemas.openxmlformats.org/officeDocument/2006/relationships/hyperlink" Target="https://ditchthattextbook.com/20-useful-ways-to-use-padlet-in-class-now/" TargetMode="External"/><Relationship Id="rId1" Type="http://schemas.openxmlformats.org/officeDocument/2006/relationships/slideLayout" Target="../slideLayouts/slideLayout12.xml"/><Relationship Id="rId6" Type="http://schemas.openxmlformats.org/officeDocument/2006/relationships/hyperlink" Target="http://www.youtube.com/watch?v=Z1dIzsh4XI0" TargetMode="External"/><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hyperlink" Target="http://padlet.com" TargetMode="External"/><Relationship Id="rId9" Type="http://schemas.openxmlformats.org/officeDocument/2006/relationships/hyperlink" Target="https://lh3.googleusercontent.com/E9E_IvUvqENTBuFTJwYjMmruyu7I26ZoamT9baHFlWGCV8mSR8JRw6oAyhOXKsULPo-SkpiDOpcAdyMo6RI7ot1wtOMNi4WJf0DiJQYvsdFxnKiw_jpFZEXekGjglFUbNWnlKAbb" TargetMode="External"/><Relationship Id="rId14" Type="http://schemas.openxmlformats.org/officeDocument/2006/relationships/hyperlink" Target="https://blogs.sussex.ac.uk/tel/files/2020/03/2020-03-11_1446-1024x707.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hyperlink" Target="https://thenounproject.com/icon/assess-5543252/"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mindmeister.com/" TargetMode="External"/><Relationship Id="rId13" Type="http://schemas.openxmlformats.org/officeDocument/2006/relationships/image" Target="../media/image40.png"/><Relationship Id="rId1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hyperlink" Target="https://www.mindmeister.com/map/1129006905/agile-product-owner-roles-and-responsibilities?fullscreen=1&amp;v=public" TargetMode="External"/><Relationship Id="rId12" Type="http://schemas.openxmlformats.org/officeDocument/2006/relationships/hyperlink" Target="https://www.mindmeister.com/blog/mind-map-examples/" TargetMode="External"/><Relationship Id="rId17" Type="http://schemas.openxmlformats.org/officeDocument/2006/relationships/hyperlink" Target="https://focus.meisterlabs.com/wp-content/uploads/2019/09/Organizing-Information-Mind-Map-Example.png" TargetMode="External"/><Relationship Id="rId2" Type="http://schemas.openxmlformats.org/officeDocument/2006/relationships/notesSlide" Target="../notesSlides/notesSlide18.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hyperlink" Target="https://www.mindmeister.com/2001720961/note-making-note-taking?fullscreen=1" TargetMode="External"/><Relationship Id="rId11" Type="http://schemas.openxmlformats.org/officeDocument/2006/relationships/image" Target="../media/image39.png"/><Relationship Id="rId5" Type="http://schemas.openxmlformats.org/officeDocument/2006/relationships/hyperlink" Target="https://www.mindmeister.com/map/858886721/event-planning?fullscreen=1&amp;v=public" TargetMode="External"/><Relationship Id="rId15" Type="http://schemas.openxmlformats.org/officeDocument/2006/relationships/image" Target="../media/image41.jpg"/><Relationship Id="rId10" Type="http://schemas.openxmlformats.org/officeDocument/2006/relationships/hyperlink" Target="https://www.mindmeister.com/blog/wp-content/uploads/2019/09/Essay-Writing-Mind-Map-Example.png" TargetMode="External"/><Relationship Id="rId19" Type="http://schemas.openxmlformats.org/officeDocument/2006/relationships/hyperlink" Target="https://mm.tt/map/2723319628?t=I8WSnCd2Oy" TargetMode="External"/><Relationship Id="rId4" Type="http://schemas.openxmlformats.org/officeDocument/2006/relationships/hyperlink" Target="https://www.mindmeister.com/107465828/descriptive-writing-3?fullscreen=1" TargetMode="External"/><Relationship Id="rId9" Type="http://schemas.openxmlformats.org/officeDocument/2006/relationships/image" Target="../media/image38.png"/><Relationship Id="rId14" Type="http://schemas.openxmlformats.org/officeDocument/2006/relationships/hyperlink" Target="http://www.youtube.com/watch?v=PuhmVJWOL8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hyperlink" Target="https://www.linkedin.com/in/amanda-alford-511264197/"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mailto:facingyourfears@icloud.com" TargetMode="External"/><Relationship Id="rId5" Type="http://schemas.openxmlformats.org/officeDocument/2006/relationships/hyperlink" Target="https://www.linkedin.com/in/cory-bougher-m-s-edtech-a799101a1/" TargetMode="External"/><Relationship Id="rId4" Type="http://schemas.openxmlformats.org/officeDocument/2006/relationships/hyperlink" Target="mailto:Cory.Bougher@WestLiberty.Edu" TargetMode="Externa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hyperlink" Target="https://ditchthattextbook.com/top-10-videos/" TargetMode="External"/><Relationship Id="rId13" Type="http://schemas.openxmlformats.org/officeDocument/2006/relationships/hyperlink" Target="http://www.youtube.com/watch?v=SbMzkJX0pDY" TargetMode="External"/><Relationship Id="rId3" Type="http://schemas.openxmlformats.org/officeDocument/2006/relationships/image" Target="../media/image1.png"/><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notesSlide" Target="../notesSlides/notesSlide20.xml"/><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hyperlink" Target="https://www.teachthought.com/technology/using-flipgrid-in-the-classroom/" TargetMode="External"/><Relationship Id="rId11" Type="http://schemas.openxmlformats.org/officeDocument/2006/relationships/hyperlink" Target="https://www.teachingexpertise.com/technology/what-is-flipgrid-and-how-does-it-work-for-teachers-and-students/" TargetMode="External"/><Relationship Id="rId5" Type="http://schemas.openxmlformats.org/officeDocument/2006/relationships/hyperlink" Target="https://flip.com/35852dc2" TargetMode="External"/><Relationship Id="rId15" Type="http://schemas.openxmlformats.org/officeDocument/2006/relationships/hyperlink" Target="https://info.flip.com/" TargetMode="External"/><Relationship Id="rId10" Type="http://schemas.openxmlformats.org/officeDocument/2006/relationships/image" Target="../media/image26.png"/><Relationship Id="rId4" Type="http://schemas.openxmlformats.org/officeDocument/2006/relationships/hyperlink" Target="https://help.flip.com/hc/en-us/articles/360051539934" TargetMode="External"/><Relationship Id="rId9" Type="http://schemas.openxmlformats.org/officeDocument/2006/relationships/image" Target="../media/image45.png"/><Relationship Id="rId1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hyperlink" Target="https://docs.google.com/forms/d/e/1FAIpQLSfYm68sCBlObh0iFhkO5ubjxlgonui7SCkE4guYsuZ1o3f91w/viewform" TargetMode="External"/><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s://static.thenounproject.com/png/1431177-200.png" TargetMode="External"/><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hyperlink" Target="https://thenounproject.com/search/icons/?iconspage=1&amp;q=pointing" TargetMode="External"/><Relationship Id="rId4" Type="http://schemas.openxmlformats.org/officeDocument/2006/relationships/hyperlink" Target="https://static.thenounproject.com/png/4872942-200.png" TargetMode="External"/><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hyperlink" Target="https://thenounproject.com/icon/time-5653910/"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thenounproject.com/icon/chat-5667819/" TargetMode="External"/><Relationship Id="rId5" Type="http://schemas.openxmlformats.org/officeDocument/2006/relationships/image" Target="../media/image4.png"/><Relationship Id="rId4" Type="http://schemas.openxmlformats.org/officeDocument/2006/relationships/hyperlink" Target="https://thenounproject.com/icon/interactive-3085555/" TargetMode="Externa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thenounproject.com/icon/game-mobile-4045092/"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hyperlink" Target="https://kahoot.com/files/2020/05/EDU-reports-Summary-Challenge-screenshot-1024x623.jpg" TargetMode="External"/><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hyperlink" Target="http://kahoot.it"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kahoot.com/files/2019/04/smart-practice-feature-kahoot-app.jpg" TargetMode="External"/><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hyperlink" Target="https://upload.wikimedia.org/wikipedia/commons/thumb/4/4d/Kahoot_Logo.svg/1280px-Kahoot_Logo.svg.png" TargetMode="Externa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hyperlink" Target="https://play-lh.googleusercontent.com/qaBFTyQHf_35_RznR9rTVqsBfhAS95b57zjJHILk3fldjkkEDB-sCWDHTViE_8S71rw=w526-h296-rw" TargetMode="External"/><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hyperlink" Target="http://joinmyquiz.com" TargetMode="External"/><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hyperlink" Target="https://upload.wikimedia.org/wikipedia/commons/5/58/Quizziz_Logo.png" TargetMode="External"/><Relationship Id="rId9" Type="http://schemas.openxmlformats.org/officeDocument/2006/relationships/hyperlink" Target="https://support.quizizz.com/hc/article_attachments/115002122672/Screenshot_6.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125" y="1031200"/>
            <a:ext cx="9144000" cy="9195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sz="4000" b="1"/>
              <a:t>Enhance Your Courses with Edtech Tools</a:t>
            </a:r>
            <a:endParaRPr sz="4000"/>
          </a:p>
        </p:txBody>
      </p:sp>
      <p:sp>
        <p:nvSpPr>
          <p:cNvPr id="131" name="Google Shape;131;p25"/>
          <p:cNvSpPr txBox="1">
            <a:spLocks noGrp="1"/>
          </p:cNvSpPr>
          <p:nvPr>
            <p:ph type="subTitle" idx="1"/>
          </p:nvPr>
        </p:nvSpPr>
        <p:spPr>
          <a:xfrm>
            <a:off x="1143000" y="2000658"/>
            <a:ext cx="6858000" cy="800700"/>
          </a:xfrm>
          <a:prstGeom prst="rect">
            <a:avLst/>
          </a:prstGeom>
          <a:noFill/>
          <a:ln>
            <a:noFill/>
          </a:ln>
        </p:spPr>
        <p:txBody>
          <a:bodyPr spcFirstLastPara="1" wrap="square" lIns="68575" tIns="34275" rIns="68575" bIns="34275" anchor="t" anchorCtr="0">
            <a:normAutofit fontScale="85000" lnSpcReduction="20000"/>
          </a:bodyPr>
          <a:lstStyle/>
          <a:p>
            <a:pPr marL="0" lvl="0" indent="0" algn="ctr" rtl="0">
              <a:lnSpc>
                <a:spcPct val="90000"/>
              </a:lnSpc>
              <a:spcBef>
                <a:spcPts val="0"/>
              </a:spcBef>
              <a:spcAft>
                <a:spcPts val="0"/>
              </a:spcAft>
              <a:buClr>
                <a:schemeClr val="dk1"/>
              </a:buClr>
              <a:buSzPct val="100000"/>
              <a:buNone/>
            </a:pPr>
            <a:r>
              <a:rPr lang="en" sz="2400"/>
              <a:t>Presented by:</a:t>
            </a:r>
            <a:endParaRPr/>
          </a:p>
          <a:p>
            <a:pPr marL="0" lvl="0" indent="0" algn="ctr" rtl="0">
              <a:lnSpc>
                <a:spcPct val="90000"/>
              </a:lnSpc>
              <a:spcBef>
                <a:spcPts val="800"/>
              </a:spcBef>
              <a:spcAft>
                <a:spcPts val="0"/>
              </a:spcAft>
              <a:buClr>
                <a:schemeClr val="dk1"/>
              </a:buClr>
              <a:buSzPct val="100000"/>
              <a:buNone/>
            </a:pPr>
            <a:r>
              <a:rPr lang="en" sz="1500"/>
              <a:t>Amanda Alford, Educational Technologist</a:t>
            </a:r>
            <a:endParaRPr sz="1500"/>
          </a:p>
          <a:p>
            <a:pPr marL="0" lvl="0" indent="0" algn="ctr" rtl="0">
              <a:lnSpc>
                <a:spcPct val="90000"/>
              </a:lnSpc>
              <a:spcBef>
                <a:spcPts val="800"/>
              </a:spcBef>
              <a:spcAft>
                <a:spcPts val="0"/>
              </a:spcAft>
              <a:buClr>
                <a:schemeClr val="dk1"/>
              </a:buClr>
              <a:buSzPct val="100000"/>
              <a:buNone/>
            </a:pPr>
            <a:r>
              <a:rPr lang="en" sz="1500"/>
              <a:t>Cory Bougher, WLU Instructional Designer</a:t>
            </a:r>
            <a:endParaRPr/>
          </a:p>
        </p:txBody>
      </p:sp>
      <p:sp>
        <p:nvSpPr>
          <p:cNvPr id="132" name="Google Shape;132;p25"/>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33" name="Google Shape;133;p25"/>
          <p:cNvSpPr/>
          <p:nvPr/>
        </p:nvSpPr>
        <p:spPr>
          <a:xfrm>
            <a:off x="0" y="4427250"/>
            <a:ext cx="9144000" cy="7161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cxnSp>
        <p:nvCxnSpPr>
          <p:cNvPr id="134" name="Google Shape;134;p25"/>
          <p:cNvCxnSpPr/>
          <p:nvPr/>
        </p:nvCxnSpPr>
        <p:spPr>
          <a:xfrm>
            <a:off x="1069519" y="1950545"/>
            <a:ext cx="6858000" cy="0"/>
          </a:xfrm>
          <a:prstGeom prst="straightConnector1">
            <a:avLst/>
          </a:prstGeom>
          <a:noFill/>
          <a:ln w="69850" cap="flat" cmpd="sng">
            <a:solidFill>
              <a:srgbClr val="FFC000"/>
            </a:solidFill>
            <a:prstDash val="dot"/>
            <a:miter lim="800000"/>
            <a:headEnd type="none" w="sm" len="sm"/>
            <a:tailEnd type="none" w="sm" len="sm"/>
          </a:ln>
        </p:spPr>
      </p:cxnSp>
      <p:pic>
        <p:nvPicPr>
          <p:cNvPr id="135" name="Google Shape;135;p25"/>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136" name="Google Shape;136;p25"/>
          <p:cNvSpPr txBox="1"/>
          <p:nvPr/>
        </p:nvSpPr>
        <p:spPr>
          <a:xfrm>
            <a:off x="0" y="4475900"/>
            <a:ext cx="2415600" cy="4155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800" b="1" u="sng">
                <a:solidFill>
                  <a:schemeClr val="hlink"/>
                </a:solidFill>
                <a:latin typeface="Calibri"/>
                <a:ea typeface="Calibri"/>
                <a:cs typeface="Calibri"/>
                <a:sym typeface="Calibri"/>
                <a:hlinkClick r:id="rId4" action="ppaction://hlinksldjump"/>
              </a:rPr>
              <a:t>Gamification</a:t>
            </a:r>
            <a:endParaRPr sz="1800"/>
          </a:p>
        </p:txBody>
      </p:sp>
      <p:sp>
        <p:nvSpPr>
          <p:cNvPr id="137" name="Google Shape;137;p25"/>
          <p:cNvSpPr txBox="1"/>
          <p:nvPr/>
        </p:nvSpPr>
        <p:spPr>
          <a:xfrm>
            <a:off x="2415469" y="4427256"/>
            <a:ext cx="2250000" cy="6927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800" b="1" u="sng">
                <a:solidFill>
                  <a:schemeClr val="hlink"/>
                </a:solidFill>
                <a:latin typeface="Calibri"/>
                <a:ea typeface="Calibri"/>
                <a:cs typeface="Calibri"/>
                <a:sym typeface="Calibri"/>
                <a:hlinkClick r:id="rId5" action="ppaction://hlinksldjump"/>
              </a:rPr>
              <a:t>Collaboration &amp; Assignments</a:t>
            </a:r>
            <a:endParaRPr sz="1800">
              <a:solidFill>
                <a:schemeClr val="dk1"/>
              </a:solidFill>
            </a:endParaRPr>
          </a:p>
        </p:txBody>
      </p:sp>
      <p:sp>
        <p:nvSpPr>
          <p:cNvPr id="138" name="Google Shape;138;p25"/>
          <p:cNvSpPr txBox="1"/>
          <p:nvPr/>
        </p:nvSpPr>
        <p:spPr>
          <a:xfrm>
            <a:off x="4911188" y="4427247"/>
            <a:ext cx="2250000" cy="6927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800" b="1" u="sng">
                <a:solidFill>
                  <a:schemeClr val="hlink"/>
                </a:solidFill>
                <a:latin typeface="Calibri"/>
                <a:ea typeface="Calibri"/>
                <a:cs typeface="Calibri"/>
                <a:sym typeface="Calibri"/>
                <a:hlinkClick r:id="rId6" action="ppaction://hlinksldjump"/>
              </a:rPr>
              <a:t>Authentic Assessments</a:t>
            </a:r>
            <a:endParaRPr sz="1800">
              <a:solidFill>
                <a:schemeClr val="dk1"/>
              </a:solidFill>
            </a:endParaRPr>
          </a:p>
        </p:txBody>
      </p:sp>
      <p:sp>
        <p:nvSpPr>
          <p:cNvPr id="139" name="Google Shape;139;p25"/>
          <p:cNvSpPr txBox="1"/>
          <p:nvPr/>
        </p:nvSpPr>
        <p:spPr>
          <a:xfrm>
            <a:off x="6894150" y="4427256"/>
            <a:ext cx="2250000" cy="387900"/>
          </a:xfrm>
          <a:prstGeom prst="rect">
            <a:avLst/>
          </a:prstGeom>
          <a:noFill/>
          <a:ln>
            <a:noFill/>
          </a:ln>
        </p:spPr>
        <p:txBody>
          <a:bodyPr spcFirstLastPara="1" wrap="square" lIns="68575" tIns="68575" rIns="68575" bIns="68575" anchor="t" anchorCtr="0">
            <a:spAutoFit/>
          </a:bodyPr>
          <a:lstStyle/>
          <a:p>
            <a:pPr marL="0" lvl="0" indent="0" algn="ctr" rtl="0">
              <a:lnSpc>
                <a:spcPct val="90000"/>
              </a:lnSpc>
              <a:spcBef>
                <a:spcPts val="0"/>
              </a:spcBef>
              <a:spcAft>
                <a:spcPts val="0"/>
              </a:spcAft>
              <a:buNone/>
            </a:pPr>
            <a:r>
              <a:rPr lang="en" sz="1800" b="1" u="sng">
                <a:solidFill>
                  <a:schemeClr val="hlink"/>
                </a:solidFill>
                <a:latin typeface="Calibri"/>
                <a:ea typeface="Calibri"/>
                <a:cs typeface="Calibri"/>
                <a:sym typeface="Calibri"/>
                <a:hlinkClick r:id="rId7" action="ppaction://hlinksldjump"/>
              </a:rPr>
              <a:t>Questions?</a:t>
            </a:r>
            <a:endParaRPr sz="1800">
              <a:solidFill>
                <a:schemeClr val="dk1"/>
              </a:solidFill>
              <a:latin typeface="Calibri"/>
              <a:ea typeface="Calibri"/>
              <a:cs typeface="Calibri"/>
              <a:sym typeface="Calibri"/>
            </a:endParaRPr>
          </a:p>
        </p:txBody>
      </p:sp>
      <p:sp>
        <p:nvSpPr>
          <p:cNvPr id="140" name="Google Shape;140;p25"/>
          <p:cNvSpPr txBox="1"/>
          <p:nvPr/>
        </p:nvSpPr>
        <p:spPr>
          <a:xfrm>
            <a:off x="0" y="4081056"/>
            <a:ext cx="3545400" cy="346200"/>
          </a:xfrm>
          <a:prstGeom prst="rect">
            <a:avLst/>
          </a:prstGeom>
          <a:noFill/>
          <a:ln>
            <a:noFill/>
          </a:ln>
        </p:spPr>
        <p:txBody>
          <a:bodyPr spcFirstLastPara="1" wrap="square" lIns="68575" tIns="68575" rIns="68575" bIns="68575" anchor="t" anchorCtr="0">
            <a:spAutoFit/>
          </a:bodyPr>
          <a:lstStyle/>
          <a:p>
            <a:pPr marL="0" lvl="0" indent="0" algn="l" rtl="0">
              <a:lnSpc>
                <a:spcPct val="90000"/>
              </a:lnSpc>
              <a:spcBef>
                <a:spcPts val="800"/>
              </a:spcBef>
              <a:spcAft>
                <a:spcPts val="0"/>
              </a:spcAft>
              <a:buNone/>
            </a:pPr>
            <a:r>
              <a:rPr lang="en" sz="1500">
                <a:solidFill>
                  <a:schemeClr val="dk1"/>
                </a:solidFill>
                <a:latin typeface="Calibri"/>
                <a:ea typeface="Calibri"/>
                <a:cs typeface="Calibri"/>
                <a:sym typeface="Calibri"/>
              </a:rPr>
              <a:t>Click the agenda segments to jump ahead!</a:t>
            </a:r>
            <a:endParaRPr sz="1100"/>
          </a:p>
        </p:txBody>
      </p:sp>
      <p:sp>
        <p:nvSpPr>
          <p:cNvPr id="141" name="Google Shape;141;p25"/>
          <p:cNvSpPr txBox="1"/>
          <p:nvPr/>
        </p:nvSpPr>
        <p:spPr>
          <a:xfrm>
            <a:off x="6064375" y="4069494"/>
            <a:ext cx="3079500" cy="3693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500" u="sng">
                <a:solidFill>
                  <a:schemeClr val="hlink"/>
                </a:solidFill>
                <a:latin typeface="Calibri"/>
                <a:ea typeface="Calibri"/>
                <a:cs typeface="Calibri"/>
                <a:sym typeface="Calibri"/>
                <a:hlinkClick r:id="rId8"/>
              </a:rPr>
              <a:t>Click here to make a copy for yourself.</a:t>
            </a:r>
            <a:endParaRPr sz="1500">
              <a:latin typeface="Calibri"/>
              <a:ea typeface="Calibri"/>
              <a:cs typeface="Calibri"/>
              <a:sym typeface="Calibri"/>
            </a:endParaRPr>
          </a:p>
        </p:txBody>
      </p:sp>
      <p:sp>
        <p:nvSpPr>
          <p:cNvPr id="142" name="Google Shape;142;p25"/>
          <p:cNvSpPr txBox="1"/>
          <p:nvPr/>
        </p:nvSpPr>
        <p:spPr>
          <a:xfrm>
            <a:off x="2204925" y="3104225"/>
            <a:ext cx="4827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rgbClr val="FFC000"/>
                </a:solidFill>
                <a:latin typeface="Calibri"/>
                <a:ea typeface="Calibri"/>
                <a:cs typeface="Calibri"/>
                <a:sym typeface="Calibri"/>
              </a:rPr>
              <a:t>tinyurl.com/VCON23edtech</a:t>
            </a:r>
            <a:endParaRPr sz="2400" b="1">
              <a:solidFill>
                <a:srgbClr val="FFC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33"/>
        </a:solidFill>
        <a:effectLst/>
      </p:bgPr>
    </p:bg>
    <p:spTree>
      <p:nvGrpSpPr>
        <p:cNvPr id="1" name="Shape 264"/>
        <p:cNvGrpSpPr/>
        <p:nvPr/>
      </p:nvGrpSpPr>
      <p:grpSpPr>
        <a:xfrm>
          <a:off x="0" y="0"/>
          <a:ext cx="0" cy="0"/>
          <a:chOff x="0" y="0"/>
          <a:chExt cx="0" cy="0"/>
        </a:xfrm>
      </p:grpSpPr>
      <p:pic>
        <p:nvPicPr>
          <p:cNvPr id="265" name="Google Shape;265;p34">
            <a:hlinkClick r:id="rId3"/>
          </p:cNvPr>
          <p:cNvPicPr preferRelativeResize="0"/>
          <p:nvPr/>
        </p:nvPicPr>
        <p:blipFill>
          <a:blip r:embed="rId4">
            <a:alphaModFix/>
          </a:blip>
          <a:stretch>
            <a:fillRect/>
          </a:stretch>
        </p:blipFill>
        <p:spPr>
          <a:xfrm>
            <a:off x="2126817" y="1157784"/>
            <a:ext cx="4603475" cy="4603475"/>
          </a:xfrm>
          <a:prstGeom prst="rect">
            <a:avLst/>
          </a:prstGeom>
          <a:noFill/>
          <a:ln>
            <a:noFill/>
          </a:ln>
        </p:spPr>
      </p:pic>
      <p:sp>
        <p:nvSpPr>
          <p:cNvPr id="266" name="Google Shape;266;p34"/>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67" name="Google Shape;267;p34"/>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68" name="Google Shape;268;p34"/>
          <p:cNvPicPr preferRelativeResize="0"/>
          <p:nvPr/>
        </p:nvPicPr>
        <p:blipFill rotWithShape="1">
          <a:blip r:embed="rId5">
            <a:alphaModFix/>
          </a:blip>
          <a:srcRect/>
          <a:stretch/>
        </p:blipFill>
        <p:spPr>
          <a:xfrm>
            <a:off x="149222" y="421965"/>
            <a:ext cx="2763779" cy="374905"/>
          </a:xfrm>
          <a:prstGeom prst="rect">
            <a:avLst/>
          </a:prstGeom>
          <a:noFill/>
          <a:ln>
            <a:noFill/>
          </a:ln>
        </p:spPr>
      </p:pic>
      <p:sp>
        <p:nvSpPr>
          <p:cNvPr id="269" name="Google Shape;269;p34"/>
          <p:cNvSpPr txBox="1"/>
          <p:nvPr/>
        </p:nvSpPr>
        <p:spPr>
          <a:xfrm>
            <a:off x="-75" y="945019"/>
            <a:ext cx="9144000" cy="838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5000" b="1">
                <a:solidFill>
                  <a:schemeClr val="dk1"/>
                </a:solidFill>
                <a:latin typeface="Calibri"/>
                <a:ea typeface="Calibri"/>
                <a:cs typeface="Calibri"/>
                <a:sym typeface="Calibri"/>
              </a:rPr>
              <a:t>Collaboration &amp; Assignments</a:t>
            </a:r>
            <a:endParaRPr sz="5000"/>
          </a:p>
        </p:txBody>
      </p:sp>
      <p:sp>
        <p:nvSpPr>
          <p:cNvPr id="270" name="Google Shape;270;p34"/>
          <p:cNvSpPr txBox="1"/>
          <p:nvPr/>
        </p:nvSpPr>
        <p:spPr>
          <a:xfrm>
            <a:off x="6585400" y="2718575"/>
            <a:ext cx="2058300" cy="160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5000" b="1">
                <a:solidFill>
                  <a:schemeClr val="dk1"/>
                </a:solidFill>
                <a:latin typeface="Calibri"/>
                <a:ea typeface="Calibri"/>
                <a:cs typeface="Calibri"/>
                <a:sym typeface="Calibri"/>
              </a:rPr>
              <a:t>Est: 30 min</a:t>
            </a:r>
            <a:endParaRPr sz="5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5"/>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77" name="Google Shape;277;p35"/>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78" name="Google Shape;278;p35"/>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279" name="Google Shape;279;p35"/>
          <p:cNvSpPr txBox="1"/>
          <p:nvPr/>
        </p:nvSpPr>
        <p:spPr>
          <a:xfrm>
            <a:off x="-75" y="1523138"/>
            <a:ext cx="6853500" cy="18009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SzPts val="1800"/>
              <a:buFont typeface="Calibri"/>
              <a:buChar char="●"/>
            </a:pPr>
            <a:r>
              <a:rPr lang="en" sz="1800">
                <a:latin typeface="Calibri"/>
                <a:ea typeface="Calibri"/>
                <a:cs typeface="Calibri"/>
                <a:sym typeface="Calibri"/>
              </a:rPr>
              <a:t>create free with Google account, can share with anyone regardless of accounts</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20 frames per jam with 50 simultaneous collaborators</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can download as PDF or image or share live link for assignment</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Ideas for </a:t>
            </a:r>
            <a:r>
              <a:rPr lang="en" sz="1800" u="sng">
                <a:solidFill>
                  <a:schemeClr val="hlink"/>
                </a:solidFill>
                <a:latin typeface="Calibri"/>
                <a:ea typeface="Calibri"/>
                <a:cs typeface="Calibri"/>
                <a:sym typeface="Calibri"/>
                <a:hlinkClick r:id="rId4"/>
              </a:rPr>
              <a:t>math</a:t>
            </a:r>
            <a:r>
              <a:rPr lang="en" sz="1800">
                <a:latin typeface="Calibri"/>
                <a:ea typeface="Calibri"/>
                <a:cs typeface="Calibri"/>
                <a:sym typeface="Calibri"/>
              </a:rPr>
              <a:t>, </a:t>
            </a:r>
            <a:r>
              <a:rPr lang="en" sz="1800" u="sng">
                <a:solidFill>
                  <a:schemeClr val="hlink"/>
                </a:solidFill>
                <a:latin typeface="Calibri"/>
                <a:ea typeface="Calibri"/>
                <a:cs typeface="Calibri"/>
                <a:sym typeface="Calibri"/>
                <a:hlinkClick r:id="rId5"/>
              </a:rPr>
              <a:t>human anatomy</a:t>
            </a:r>
            <a:r>
              <a:rPr lang="en" sz="1800">
                <a:latin typeface="Calibri"/>
                <a:ea typeface="Calibri"/>
                <a:cs typeface="Calibri"/>
                <a:sym typeface="Calibri"/>
              </a:rPr>
              <a:t>, </a:t>
            </a:r>
            <a:r>
              <a:rPr lang="en" sz="1800" u="sng">
                <a:solidFill>
                  <a:schemeClr val="hlink"/>
                </a:solidFill>
                <a:latin typeface="Calibri"/>
                <a:ea typeface="Calibri"/>
                <a:cs typeface="Calibri"/>
                <a:sym typeface="Calibri"/>
                <a:hlinkClick r:id="rId6"/>
              </a:rPr>
              <a:t>metacognition</a:t>
            </a:r>
            <a:r>
              <a:rPr lang="en" sz="1800">
                <a:latin typeface="Calibri"/>
                <a:ea typeface="Calibri"/>
                <a:cs typeface="Calibri"/>
                <a:sym typeface="Calibri"/>
              </a:rPr>
              <a:t>, </a:t>
            </a:r>
            <a:r>
              <a:rPr lang="en" sz="1800" u="sng">
                <a:solidFill>
                  <a:schemeClr val="hlink"/>
                </a:solidFill>
                <a:latin typeface="Calibri"/>
                <a:ea typeface="Calibri"/>
                <a:cs typeface="Calibri"/>
                <a:sym typeface="Calibri"/>
                <a:hlinkClick r:id="rId7"/>
              </a:rPr>
              <a:t>foreign language</a:t>
            </a:r>
            <a:r>
              <a:rPr lang="en" sz="1800">
                <a:latin typeface="Calibri"/>
                <a:ea typeface="Calibri"/>
                <a:cs typeface="Calibri"/>
                <a:sym typeface="Calibri"/>
              </a:rPr>
              <a:t> </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u="sng">
                <a:solidFill>
                  <a:schemeClr val="hlink"/>
                </a:solidFill>
                <a:latin typeface="Calibri"/>
                <a:ea typeface="Calibri"/>
                <a:cs typeface="Calibri"/>
                <a:sym typeface="Calibri"/>
                <a:hlinkClick r:id="rId8"/>
              </a:rPr>
              <a:t>Jamboard overview</a:t>
            </a:r>
            <a:r>
              <a:rPr lang="en" sz="1800">
                <a:latin typeface="Calibri"/>
                <a:ea typeface="Calibri"/>
                <a:cs typeface="Calibri"/>
                <a:sym typeface="Calibri"/>
              </a:rPr>
              <a:t> </a:t>
            </a:r>
            <a:endParaRPr sz="1800">
              <a:latin typeface="Calibri"/>
              <a:ea typeface="Calibri"/>
              <a:cs typeface="Calibri"/>
              <a:sym typeface="Calibri"/>
            </a:endParaRPr>
          </a:p>
        </p:txBody>
      </p:sp>
      <p:sp>
        <p:nvSpPr>
          <p:cNvPr id="280" name="Google Shape;280;p35"/>
          <p:cNvSpPr txBox="1"/>
          <p:nvPr/>
        </p:nvSpPr>
        <p:spPr>
          <a:xfrm>
            <a:off x="-75" y="945019"/>
            <a:ext cx="9144000" cy="5310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Need a digital whiteboard?</a:t>
            </a:r>
            <a:endParaRPr sz="3000" b="1">
              <a:solidFill>
                <a:schemeClr val="dk1"/>
              </a:solidFill>
              <a:latin typeface="Calibri"/>
              <a:ea typeface="Calibri"/>
              <a:cs typeface="Calibri"/>
              <a:sym typeface="Calibri"/>
            </a:endParaRPr>
          </a:p>
        </p:txBody>
      </p:sp>
      <p:sp>
        <p:nvSpPr>
          <p:cNvPr id="281" name="Google Shape;281;p35"/>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400" b="1">
                <a:solidFill>
                  <a:schemeClr val="dk1"/>
                </a:solidFill>
                <a:latin typeface="Calibri"/>
                <a:ea typeface="Calibri"/>
                <a:cs typeface="Calibri"/>
                <a:sym typeface="Calibri"/>
              </a:rPr>
              <a:t>Collaboration &amp; Assignments</a:t>
            </a:r>
            <a:endParaRPr sz="1100"/>
          </a:p>
        </p:txBody>
      </p:sp>
      <p:pic>
        <p:nvPicPr>
          <p:cNvPr id="282" name="Google Shape;282;p35">
            <a:hlinkClick r:id="rId9"/>
          </p:cNvPr>
          <p:cNvPicPr preferRelativeResize="0"/>
          <p:nvPr/>
        </p:nvPicPr>
        <p:blipFill>
          <a:blip r:embed="rId10">
            <a:alphaModFix/>
          </a:blip>
          <a:stretch>
            <a:fillRect/>
          </a:stretch>
        </p:blipFill>
        <p:spPr>
          <a:xfrm>
            <a:off x="6785419" y="1953038"/>
            <a:ext cx="2317482" cy="639244"/>
          </a:xfrm>
          <a:prstGeom prst="rect">
            <a:avLst/>
          </a:prstGeom>
          <a:noFill/>
          <a:ln>
            <a:noFill/>
          </a:ln>
        </p:spPr>
      </p:pic>
      <p:pic>
        <p:nvPicPr>
          <p:cNvPr id="283" name="Google Shape;283;p35">
            <a:hlinkClick r:id="rId11"/>
          </p:cNvPr>
          <p:cNvPicPr preferRelativeResize="0"/>
          <p:nvPr/>
        </p:nvPicPr>
        <p:blipFill>
          <a:blip r:embed="rId12">
            <a:alphaModFix/>
          </a:blip>
          <a:stretch>
            <a:fillRect/>
          </a:stretch>
        </p:blipFill>
        <p:spPr>
          <a:xfrm>
            <a:off x="321630" y="3859359"/>
            <a:ext cx="8329920" cy="890691"/>
          </a:xfrm>
          <a:prstGeom prst="rect">
            <a:avLst/>
          </a:prstGeom>
          <a:noFill/>
          <a:ln>
            <a:noFill/>
          </a:ln>
        </p:spPr>
      </p:pic>
      <p:pic>
        <p:nvPicPr>
          <p:cNvPr id="284" name="Google Shape;284;p35"/>
          <p:cNvPicPr preferRelativeResize="0"/>
          <p:nvPr/>
        </p:nvPicPr>
        <p:blipFill>
          <a:blip r:embed="rId13">
            <a:alphaModFix/>
          </a:blip>
          <a:stretch>
            <a:fillRect/>
          </a:stretch>
        </p:blipFill>
        <p:spPr>
          <a:xfrm rot="-6658310">
            <a:off x="6522553" y="2208319"/>
            <a:ext cx="2843212" cy="2843212"/>
          </a:xfrm>
          <a:prstGeom prst="rect">
            <a:avLst/>
          </a:prstGeom>
          <a:noFill/>
          <a:ln>
            <a:noFill/>
          </a:ln>
        </p:spPr>
      </p:pic>
      <p:sp>
        <p:nvSpPr>
          <p:cNvPr id="285" name="Google Shape;285;p35"/>
          <p:cNvSpPr txBox="1"/>
          <p:nvPr/>
        </p:nvSpPr>
        <p:spPr>
          <a:xfrm>
            <a:off x="1969856" y="3557831"/>
            <a:ext cx="5102700" cy="354000"/>
          </a:xfrm>
          <a:prstGeom prst="rect">
            <a:avLst/>
          </a:prstGeom>
          <a:solidFill>
            <a:srgbClr val="FFC000"/>
          </a:solid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400">
                <a:latin typeface="Calibri"/>
                <a:ea typeface="Calibri"/>
                <a:cs typeface="Calibri"/>
                <a:sym typeface="Calibri"/>
              </a:rPr>
              <a:t>Click image to access sample jamboards we will try in this session!</a:t>
            </a:r>
            <a:endParaRPr sz="1400">
              <a:latin typeface="Calibri"/>
              <a:ea typeface="Calibri"/>
              <a:cs typeface="Calibri"/>
              <a:sym typeface="Calibri"/>
            </a:endParaRPr>
          </a:p>
        </p:txBody>
      </p:sp>
      <p:sp>
        <p:nvSpPr>
          <p:cNvPr id="286" name="Google Shape;286;p35"/>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2, 3 </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6"/>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93" name="Google Shape;293;p36"/>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94" name="Google Shape;294;p36"/>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Authentic Assessments</a:t>
            </a:r>
            <a:endParaRPr sz="1100"/>
          </a:p>
        </p:txBody>
      </p:sp>
      <p:sp>
        <p:nvSpPr>
          <p:cNvPr id="295" name="Google Shape;295;p36"/>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2, 3, 5 </a:t>
            </a:r>
            <a:endParaRPr sz="1100"/>
          </a:p>
        </p:txBody>
      </p:sp>
      <p:sp>
        <p:nvSpPr>
          <p:cNvPr id="296" name="Google Shape;296;p36"/>
          <p:cNvSpPr txBox="1"/>
          <p:nvPr/>
        </p:nvSpPr>
        <p:spPr>
          <a:xfrm>
            <a:off x="115650" y="354000"/>
            <a:ext cx="41280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Example of Jamboard activity in Sakai</a:t>
            </a:r>
            <a:endParaRPr sz="1800">
              <a:solidFill>
                <a:schemeClr val="lt1"/>
              </a:solidFill>
              <a:latin typeface="Calibri"/>
              <a:ea typeface="Calibri"/>
              <a:cs typeface="Calibri"/>
              <a:sym typeface="Calibri"/>
            </a:endParaRPr>
          </a:p>
        </p:txBody>
      </p:sp>
      <p:pic>
        <p:nvPicPr>
          <p:cNvPr id="297" name="Google Shape;297;p36"/>
          <p:cNvPicPr preferRelativeResize="0"/>
          <p:nvPr/>
        </p:nvPicPr>
        <p:blipFill>
          <a:blip r:embed="rId3">
            <a:alphaModFix/>
          </a:blip>
          <a:stretch>
            <a:fillRect/>
          </a:stretch>
        </p:blipFill>
        <p:spPr>
          <a:xfrm>
            <a:off x="152325" y="1058988"/>
            <a:ext cx="8839199" cy="3105665"/>
          </a:xfrm>
          <a:prstGeom prst="rect">
            <a:avLst/>
          </a:prstGeom>
          <a:noFill/>
          <a:ln w="38100" cap="flat" cmpd="sng">
            <a:solidFill>
              <a:schemeClr val="dk2"/>
            </a:solidFill>
            <a:prstDash val="solid"/>
            <a:round/>
            <a:headEnd type="none" w="sm" len="sm"/>
            <a:tailEnd type="none" w="sm" len="sm"/>
          </a:ln>
        </p:spPr>
      </p:pic>
      <p:sp>
        <p:nvSpPr>
          <p:cNvPr id="298" name="Google Shape;298;p36"/>
          <p:cNvSpPr txBox="1"/>
          <p:nvPr/>
        </p:nvSpPr>
        <p:spPr>
          <a:xfrm>
            <a:off x="4171275" y="918075"/>
            <a:ext cx="4128000" cy="7389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Link is already set to “anyone with link can edit” (students and instructor)</a:t>
            </a:r>
            <a:endParaRPr sz="1800">
              <a:solidFill>
                <a:schemeClr val="lt1"/>
              </a:solidFill>
              <a:latin typeface="Calibri"/>
              <a:ea typeface="Calibri"/>
              <a:cs typeface="Calibri"/>
              <a:sym typeface="Calibri"/>
            </a:endParaRPr>
          </a:p>
        </p:txBody>
      </p:sp>
      <p:sp>
        <p:nvSpPr>
          <p:cNvPr id="299" name="Google Shape;299;p36"/>
          <p:cNvSpPr/>
          <p:nvPr/>
        </p:nvSpPr>
        <p:spPr>
          <a:xfrm rot="-1951112">
            <a:off x="3791504" y="1343252"/>
            <a:ext cx="529045" cy="177353"/>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6"/>
          <p:cNvSpPr txBox="1"/>
          <p:nvPr/>
        </p:nvSpPr>
        <p:spPr>
          <a:xfrm>
            <a:off x="4572000" y="3123700"/>
            <a:ext cx="27990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No items to submit in Sakai</a:t>
            </a:r>
            <a:endParaRPr sz="1800">
              <a:solidFill>
                <a:schemeClr val="lt1"/>
              </a:solidFill>
              <a:latin typeface="Calibri"/>
              <a:ea typeface="Calibri"/>
              <a:cs typeface="Calibri"/>
              <a:sym typeface="Calibri"/>
            </a:endParaRPr>
          </a:p>
        </p:txBody>
      </p:sp>
      <p:sp>
        <p:nvSpPr>
          <p:cNvPr id="301" name="Google Shape;301;p36"/>
          <p:cNvSpPr/>
          <p:nvPr/>
        </p:nvSpPr>
        <p:spPr>
          <a:xfrm rot="355744">
            <a:off x="3053582" y="3015017"/>
            <a:ext cx="1620569" cy="177378"/>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7"/>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08" name="Google Shape;308;p37"/>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09" name="Google Shape;309;p37"/>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Authentic Assessments</a:t>
            </a:r>
            <a:endParaRPr sz="1100"/>
          </a:p>
        </p:txBody>
      </p:sp>
      <p:sp>
        <p:nvSpPr>
          <p:cNvPr id="310" name="Google Shape;310;p37"/>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2, 3, 5 </a:t>
            </a:r>
            <a:endParaRPr sz="1100"/>
          </a:p>
        </p:txBody>
      </p:sp>
      <p:pic>
        <p:nvPicPr>
          <p:cNvPr id="311" name="Google Shape;311;p37"/>
          <p:cNvPicPr preferRelativeResize="0"/>
          <p:nvPr/>
        </p:nvPicPr>
        <p:blipFill>
          <a:blip r:embed="rId3">
            <a:alphaModFix/>
          </a:blip>
          <a:stretch>
            <a:fillRect/>
          </a:stretch>
        </p:blipFill>
        <p:spPr>
          <a:xfrm>
            <a:off x="971062" y="1533900"/>
            <a:ext cx="7163674" cy="2165150"/>
          </a:xfrm>
          <a:prstGeom prst="rect">
            <a:avLst/>
          </a:prstGeom>
          <a:noFill/>
          <a:ln w="38100" cap="flat" cmpd="sng">
            <a:solidFill>
              <a:schemeClr val="dk1"/>
            </a:solidFill>
            <a:prstDash val="solid"/>
            <a:round/>
            <a:headEnd type="none" w="sm" len="sm"/>
            <a:tailEnd type="none" w="sm" len="sm"/>
          </a:ln>
        </p:spPr>
      </p:pic>
      <p:sp>
        <p:nvSpPr>
          <p:cNvPr id="312" name="Google Shape;312;p37"/>
          <p:cNvSpPr txBox="1"/>
          <p:nvPr/>
        </p:nvSpPr>
        <p:spPr>
          <a:xfrm>
            <a:off x="443975" y="472475"/>
            <a:ext cx="41280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Example of Jamboard assignment in Sakai</a:t>
            </a:r>
            <a:endParaRPr sz="1800">
              <a:solidFill>
                <a:schemeClr val="lt1"/>
              </a:solidFill>
              <a:latin typeface="Calibri"/>
              <a:ea typeface="Calibri"/>
              <a:cs typeface="Calibri"/>
              <a:sym typeface="Calibri"/>
            </a:endParaRPr>
          </a:p>
        </p:txBody>
      </p:sp>
      <p:sp>
        <p:nvSpPr>
          <p:cNvPr id="313" name="Google Shape;313;p37"/>
          <p:cNvSpPr txBox="1"/>
          <p:nvPr/>
        </p:nvSpPr>
        <p:spPr>
          <a:xfrm>
            <a:off x="4664138" y="2321600"/>
            <a:ext cx="35088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Edit hyperlink to force Google copy</a:t>
            </a:r>
            <a:endParaRPr sz="1800">
              <a:solidFill>
                <a:schemeClr val="lt1"/>
              </a:solidFill>
              <a:latin typeface="Calibri"/>
              <a:ea typeface="Calibri"/>
              <a:cs typeface="Calibri"/>
              <a:sym typeface="Calibri"/>
            </a:endParaRPr>
          </a:p>
        </p:txBody>
      </p:sp>
      <p:sp>
        <p:nvSpPr>
          <p:cNvPr id="314" name="Google Shape;314;p37"/>
          <p:cNvSpPr/>
          <p:nvPr/>
        </p:nvSpPr>
        <p:spPr>
          <a:xfrm>
            <a:off x="3248388" y="2376550"/>
            <a:ext cx="1443600" cy="177300"/>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7"/>
          <p:cNvSpPr txBox="1"/>
          <p:nvPr/>
        </p:nvSpPr>
        <p:spPr>
          <a:xfrm>
            <a:off x="3389088" y="3928425"/>
            <a:ext cx="33507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Students submit PDF file in Sakai</a:t>
            </a:r>
            <a:endParaRPr sz="1800">
              <a:solidFill>
                <a:schemeClr val="lt1"/>
              </a:solidFill>
              <a:latin typeface="Calibri"/>
              <a:ea typeface="Calibri"/>
              <a:cs typeface="Calibri"/>
              <a:sym typeface="Calibri"/>
            </a:endParaRPr>
          </a:p>
        </p:txBody>
      </p:sp>
      <p:sp>
        <p:nvSpPr>
          <p:cNvPr id="316" name="Google Shape;316;p37"/>
          <p:cNvSpPr/>
          <p:nvPr/>
        </p:nvSpPr>
        <p:spPr>
          <a:xfrm rot="3451308">
            <a:off x="3645536" y="3401974"/>
            <a:ext cx="1129095" cy="177353"/>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8"/>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23" name="Google Shape;323;p38"/>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24" name="Google Shape;324;p38"/>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325" name="Google Shape;325;p38"/>
          <p:cNvSpPr txBox="1"/>
          <p:nvPr/>
        </p:nvSpPr>
        <p:spPr>
          <a:xfrm>
            <a:off x="-75" y="1523138"/>
            <a:ext cx="7741200" cy="9696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SzPts val="1800"/>
              <a:buFont typeface="Calibri"/>
              <a:buChar char="●"/>
            </a:pPr>
            <a:r>
              <a:rPr lang="en" sz="1800">
                <a:solidFill>
                  <a:schemeClr val="dk1"/>
                </a:solidFill>
                <a:latin typeface="Calibri"/>
                <a:ea typeface="Calibri"/>
                <a:cs typeface="Calibri"/>
                <a:sym typeface="Calibri"/>
              </a:rPr>
              <a:t>Free account with 3 padlets</a:t>
            </a:r>
            <a:endParaRPr sz="1800">
              <a:solidFill>
                <a:schemeClr val="dk1"/>
              </a:solidFill>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solidFill>
                  <a:schemeClr val="dk1"/>
                </a:solidFill>
                <a:latin typeface="Calibri"/>
                <a:ea typeface="Calibri"/>
                <a:cs typeface="Calibri"/>
                <a:sym typeface="Calibri"/>
              </a:rPr>
              <a:t>Collaborative workspace for group projects and assignments </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Brainstorming, note-taking, discussion, feedback, presentations</a:t>
            </a:r>
            <a:endParaRPr sz="1800">
              <a:latin typeface="Calibri"/>
              <a:ea typeface="Calibri"/>
              <a:cs typeface="Calibri"/>
              <a:sym typeface="Calibri"/>
            </a:endParaRPr>
          </a:p>
        </p:txBody>
      </p:sp>
      <p:sp>
        <p:nvSpPr>
          <p:cNvPr id="326" name="Google Shape;326;p38"/>
          <p:cNvSpPr txBox="1"/>
          <p:nvPr/>
        </p:nvSpPr>
        <p:spPr>
          <a:xfrm>
            <a:off x="-75" y="945019"/>
            <a:ext cx="9144000" cy="5310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Want to brainstorm collaboratively?</a:t>
            </a:r>
            <a:endParaRPr sz="3000" b="1">
              <a:solidFill>
                <a:schemeClr val="dk1"/>
              </a:solidFill>
              <a:latin typeface="Calibri"/>
              <a:ea typeface="Calibri"/>
              <a:cs typeface="Calibri"/>
              <a:sym typeface="Calibri"/>
            </a:endParaRPr>
          </a:p>
        </p:txBody>
      </p:sp>
      <p:sp>
        <p:nvSpPr>
          <p:cNvPr id="327" name="Google Shape;327;p38"/>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400" b="1">
                <a:solidFill>
                  <a:schemeClr val="dk1"/>
                </a:solidFill>
                <a:latin typeface="Calibri"/>
                <a:ea typeface="Calibri"/>
                <a:cs typeface="Calibri"/>
                <a:sym typeface="Calibri"/>
              </a:rPr>
              <a:t>Collaboration &amp; Assignments</a:t>
            </a:r>
            <a:endParaRPr sz="1400" b="1">
              <a:solidFill>
                <a:schemeClr val="dk1"/>
              </a:solidFill>
              <a:latin typeface="Calibri"/>
              <a:ea typeface="Calibri"/>
              <a:cs typeface="Calibri"/>
              <a:sym typeface="Calibri"/>
            </a:endParaRPr>
          </a:p>
        </p:txBody>
      </p:sp>
      <p:pic>
        <p:nvPicPr>
          <p:cNvPr id="328" name="Google Shape;328;p38">
            <a:hlinkClick r:id="rId4"/>
          </p:cNvPr>
          <p:cNvPicPr preferRelativeResize="0"/>
          <p:nvPr/>
        </p:nvPicPr>
        <p:blipFill>
          <a:blip r:embed="rId5">
            <a:alphaModFix/>
          </a:blip>
          <a:stretch>
            <a:fillRect/>
          </a:stretch>
        </p:blipFill>
        <p:spPr>
          <a:xfrm>
            <a:off x="7741050" y="466125"/>
            <a:ext cx="1244550" cy="1360781"/>
          </a:xfrm>
          <a:prstGeom prst="rect">
            <a:avLst/>
          </a:prstGeom>
          <a:noFill/>
          <a:ln>
            <a:noFill/>
          </a:ln>
        </p:spPr>
      </p:pic>
      <p:pic>
        <p:nvPicPr>
          <p:cNvPr id="329" name="Google Shape;329;p38" descr="In this video we walk through how to create and set up a Padlet to share with students." title="How to Create &amp; Set Up a Padlet">
            <a:hlinkClick r:id="rId6"/>
          </p:cNvPr>
          <p:cNvPicPr preferRelativeResize="0"/>
          <p:nvPr/>
        </p:nvPicPr>
        <p:blipFill>
          <a:blip r:embed="rId7">
            <a:alphaModFix/>
          </a:blip>
          <a:stretch>
            <a:fillRect/>
          </a:stretch>
        </p:blipFill>
        <p:spPr>
          <a:xfrm>
            <a:off x="91181" y="3294735"/>
            <a:ext cx="2538094" cy="1427678"/>
          </a:xfrm>
          <a:prstGeom prst="rect">
            <a:avLst/>
          </a:prstGeom>
          <a:noFill/>
          <a:ln>
            <a:noFill/>
          </a:ln>
        </p:spPr>
      </p:pic>
      <p:pic>
        <p:nvPicPr>
          <p:cNvPr id="330" name="Google Shape;330;p38"/>
          <p:cNvPicPr preferRelativeResize="0"/>
          <p:nvPr/>
        </p:nvPicPr>
        <p:blipFill>
          <a:blip r:embed="rId8">
            <a:alphaModFix/>
          </a:blip>
          <a:stretch>
            <a:fillRect/>
          </a:stretch>
        </p:blipFill>
        <p:spPr>
          <a:xfrm rot="-2453138" flipH="1">
            <a:off x="1211382" y="3726263"/>
            <a:ext cx="1799341" cy="1799341"/>
          </a:xfrm>
          <a:prstGeom prst="rect">
            <a:avLst/>
          </a:prstGeom>
          <a:noFill/>
          <a:ln>
            <a:noFill/>
          </a:ln>
        </p:spPr>
      </p:pic>
      <p:sp>
        <p:nvSpPr>
          <p:cNvPr id="331" name="Google Shape;331;p38"/>
          <p:cNvSpPr txBox="1"/>
          <p:nvPr/>
        </p:nvSpPr>
        <p:spPr>
          <a:xfrm>
            <a:off x="427763" y="2868188"/>
            <a:ext cx="1700700" cy="354000"/>
          </a:xfrm>
          <a:prstGeom prst="rect">
            <a:avLst/>
          </a:prstGeom>
          <a:solidFill>
            <a:srgbClr val="FFC000"/>
          </a:solid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400">
                <a:latin typeface="Calibri"/>
                <a:ea typeface="Calibri"/>
                <a:cs typeface="Calibri"/>
                <a:sym typeface="Calibri"/>
              </a:rPr>
              <a:t>Watch how-to video!</a:t>
            </a:r>
            <a:endParaRPr sz="1400">
              <a:latin typeface="Calibri"/>
              <a:ea typeface="Calibri"/>
              <a:cs typeface="Calibri"/>
              <a:sym typeface="Calibri"/>
            </a:endParaRPr>
          </a:p>
        </p:txBody>
      </p:sp>
      <p:pic>
        <p:nvPicPr>
          <p:cNvPr id="332" name="Google Shape;332;p38">
            <a:hlinkClick r:id="rId9"/>
          </p:cNvPr>
          <p:cNvPicPr preferRelativeResize="0"/>
          <p:nvPr/>
        </p:nvPicPr>
        <p:blipFill>
          <a:blip r:embed="rId10">
            <a:alphaModFix/>
          </a:blip>
          <a:stretch>
            <a:fillRect/>
          </a:stretch>
        </p:blipFill>
        <p:spPr>
          <a:xfrm>
            <a:off x="2869106" y="3930828"/>
            <a:ext cx="1637775" cy="791584"/>
          </a:xfrm>
          <a:prstGeom prst="rect">
            <a:avLst/>
          </a:prstGeom>
          <a:noFill/>
          <a:ln w="38100" cap="flat" cmpd="sng">
            <a:solidFill>
              <a:schemeClr val="dk1"/>
            </a:solidFill>
            <a:prstDash val="solid"/>
            <a:round/>
            <a:headEnd type="none" w="sm" len="sm"/>
            <a:tailEnd type="none" w="sm" len="sm"/>
          </a:ln>
        </p:spPr>
      </p:pic>
      <p:pic>
        <p:nvPicPr>
          <p:cNvPr id="333" name="Google Shape;333;p38">
            <a:hlinkClick r:id="rId9"/>
          </p:cNvPr>
          <p:cNvPicPr preferRelativeResize="0"/>
          <p:nvPr/>
        </p:nvPicPr>
        <p:blipFill>
          <a:blip r:embed="rId11">
            <a:alphaModFix/>
          </a:blip>
          <a:stretch>
            <a:fillRect/>
          </a:stretch>
        </p:blipFill>
        <p:spPr>
          <a:xfrm>
            <a:off x="2744213" y="2540015"/>
            <a:ext cx="1551597" cy="969750"/>
          </a:xfrm>
          <a:prstGeom prst="rect">
            <a:avLst/>
          </a:prstGeom>
          <a:noFill/>
          <a:ln w="38100" cap="flat" cmpd="sng">
            <a:solidFill>
              <a:schemeClr val="dk1"/>
            </a:solidFill>
            <a:prstDash val="solid"/>
            <a:round/>
            <a:headEnd type="none" w="sm" len="sm"/>
            <a:tailEnd type="none" w="sm" len="sm"/>
          </a:ln>
        </p:spPr>
      </p:pic>
      <p:sp>
        <p:nvSpPr>
          <p:cNvPr id="334" name="Google Shape;334;p38"/>
          <p:cNvSpPr txBox="1"/>
          <p:nvPr/>
        </p:nvSpPr>
        <p:spPr>
          <a:xfrm>
            <a:off x="7425019" y="1984603"/>
            <a:ext cx="1637700" cy="1523700"/>
          </a:xfrm>
          <a:prstGeom prst="rect">
            <a:avLst/>
          </a:prstGeom>
          <a:solidFill>
            <a:srgbClr val="FFC000"/>
          </a:solid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Use computer.</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 sz="1800">
                <a:solidFill>
                  <a:schemeClr val="dk1"/>
                </a:solidFill>
                <a:latin typeface="Calibri"/>
                <a:ea typeface="Calibri"/>
                <a:cs typeface="Calibri"/>
                <a:sym typeface="Calibri"/>
              </a:rPr>
              <a:t>Participate in this </a:t>
            </a:r>
            <a:r>
              <a:rPr lang="en" sz="1800" u="sng">
                <a:solidFill>
                  <a:schemeClr val="hlink"/>
                </a:solidFill>
                <a:latin typeface="Calibri"/>
                <a:ea typeface="Calibri"/>
                <a:cs typeface="Calibri"/>
                <a:sym typeface="Calibri"/>
                <a:hlinkClick r:id="rId12"/>
              </a:rPr>
              <a:t>Padlet</a:t>
            </a:r>
            <a:r>
              <a:rPr lang="en" sz="1800">
                <a:solidFill>
                  <a:schemeClr val="dk1"/>
                </a:solidFill>
                <a:latin typeface="Calibri"/>
                <a:ea typeface="Calibri"/>
                <a:cs typeface="Calibri"/>
                <a:sym typeface="Calibri"/>
              </a:rPr>
              <a:t>! And this </a:t>
            </a:r>
            <a:r>
              <a:rPr lang="en" sz="1800" u="sng">
                <a:solidFill>
                  <a:schemeClr val="hlink"/>
                </a:solidFill>
                <a:latin typeface="Calibri"/>
                <a:ea typeface="Calibri"/>
                <a:cs typeface="Calibri"/>
                <a:sym typeface="Calibri"/>
                <a:hlinkClick r:id="rId13"/>
              </a:rPr>
              <a:t>one</a:t>
            </a: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pic>
        <p:nvPicPr>
          <p:cNvPr id="335" name="Google Shape;335;p38">
            <a:hlinkClick r:id="rId14"/>
          </p:cNvPr>
          <p:cNvPicPr preferRelativeResize="0"/>
          <p:nvPr/>
        </p:nvPicPr>
        <p:blipFill>
          <a:blip r:embed="rId15">
            <a:alphaModFix/>
          </a:blip>
          <a:stretch>
            <a:fillRect/>
          </a:stretch>
        </p:blipFill>
        <p:spPr>
          <a:xfrm>
            <a:off x="4052963" y="3115893"/>
            <a:ext cx="1637775" cy="1130769"/>
          </a:xfrm>
          <a:prstGeom prst="rect">
            <a:avLst/>
          </a:prstGeom>
          <a:noFill/>
          <a:ln w="38100" cap="flat" cmpd="sng">
            <a:solidFill>
              <a:schemeClr val="dk1"/>
            </a:solidFill>
            <a:prstDash val="solid"/>
            <a:round/>
            <a:headEnd type="none" w="sm" len="sm"/>
            <a:tailEnd type="none" w="sm" len="sm"/>
          </a:ln>
        </p:spPr>
      </p:pic>
      <p:pic>
        <p:nvPicPr>
          <p:cNvPr id="336" name="Google Shape;336;p38">
            <a:hlinkClick r:id="rId16"/>
          </p:cNvPr>
          <p:cNvPicPr preferRelativeResize="0"/>
          <p:nvPr/>
        </p:nvPicPr>
        <p:blipFill>
          <a:blip r:embed="rId17">
            <a:alphaModFix/>
          </a:blip>
          <a:stretch>
            <a:fillRect/>
          </a:stretch>
        </p:blipFill>
        <p:spPr>
          <a:xfrm>
            <a:off x="5357700" y="2636194"/>
            <a:ext cx="1842425" cy="1932956"/>
          </a:xfrm>
          <a:prstGeom prst="rect">
            <a:avLst/>
          </a:prstGeom>
          <a:noFill/>
          <a:ln w="38100" cap="flat" cmpd="sng">
            <a:solidFill>
              <a:schemeClr val="dk1"/>
            </a:solidFill>
            <a:prstDash val="solid"/>
            <a:round/>
            <a:headEnd type="none" w="sm" len="sm"/>
            <a:tailEnd type="none" w="sm" len="sm"/>
          </a:ln>
        </p:spPr>
      </p:pic>
      <p:sp>
        <p:nvSpPr>
          <p:cNvPr id="337" name="Google Shape;337;p38"/>
          <p:cNvSpPr txBox="1"/>
          <p:nvPr/>
        </p:nvSpPr>
        <p:spPr>
          <a:xfrm>
            <a:off x="7362244" y="3739931"/>
            <a:ext cx="1700700" cy="785100"/>
          </a:xfrm>
          <a:prstGeom prst="rect">
            <a:avLst/>
          </a:prstGeom>
          <a:solidFill>
            <a:srgbClr val="FFC000"/>
          </a:solid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400">
                <a:latin typeface="Calibri"/>
                <a:ea typeface="Calibri"/>
                <a:cs typeface="Calibri"/>
                <a:sym typeface="Calibri"/>
              </a:rPr>
              <a:t>Click images to read more about examples!</a:t>
            </a:r>
            <a:endParaRPr sz="1400">
              <a:latin typeface="Calibri"/>
              <a:ea typeface="Calibri"/>
              <a:cs typeface="Calibri"/>
              <a:sym typeface="Calibri"/>
            </a:endParaRPr>
          </a:p>
        </p:txBody>
      </p:sp>
      <p:pic>
        <p:nvPicPr>
          <p:cNvPr id="338" name="Google Shape;338;p38"/>
          <p:cNvPicPr preferRelativeResize="0"/>
          <p:nvPr/>
        </p:nvPicPr>
        <p:blipFill>
          <a:blip r:embed="rId8">
            <a:alphaModFix/>
          </a:blip>
          <a:stretch>
            <a:fillRect/>
          </a:stretch>
        </p:blipFill>
        <p:spPr>
          <a:xfrm rot="-2453124" flipH="1">
            <a:off x="7901510" y="3746934"/>
            <a:ext cx="1529404" cy="1529402"/>
          </a:xfrm>
          <a:prstGeom prst="rect">
            <a:avLst/>
          </a:prstGeom>
          <a:noFill/>
          <a:ln>
            <a:noFill/>
          </a:ln>
        </p:spPr>
      </p:pic>
      <p:sp>
        <p:nvSpPr>
          <p:cNvPr id="339" name="Google Shape;339;p38"/>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2, 3 </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9"/>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46" name="Google Shape;346;p39"/>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47" name="Google Shape;347;p39"/>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Authentic Assessments</a:t>
            </a:r>
            <a:endParaRPr sz="1100"/>
          </a:p>
        </p:txBody>
      </p:sp>
      <p:sp>
        <p:nvSpPr>
          <p:cNvPr id="348" name="Google Shape;348;p39"/>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2, 3, 5 </a:t>
            </a:r>
            <a:endParaRPr sz="1100"/>
          </a:p>
        </p:txBody>
      </p:sp>
      <p:pic>
        <p:nvPicPr>
          <p:cNvPr id="349" name="Google Shape;349;p39"/>
          <p:cNvPicPr preferRelativeResize="0"/>
          <p:nvPr/>
        </p:nvPicPr>
        <p:blipFill>
          <a:blip r:embed="rId3">
            <a:alphaModFix/>
          </a:blip>
          <a:stretch>
            <a:fillRect/>
          </a:stretch>
        </p:blipFill>
        <p:spPr>
          <a:xfrm>
            <a:off x="95075" y="1381900"/>
            <a:ext cx="8839201" cy="1798300"/>
          </a:xfrm>
          <a:prstGeom prst="rect">
            <a:avLst/>
          </a:prstGeom>
          <a:noFill/>
          <a:ln w="38100" cap="flat" cmpd="sng">
            <a:solidFill>
              <a:schemeClr val="dk1"/>
            </a:solidFill>
            <a:prstDash val="solid"/>
            <a:round/>
            <a:headEnd type="none" w="sm" len="sm"/>
            <a:tailEnd type="none" w="sm" len="sm"/>
          </a:ln>
        </p:spPr>
      </p:pic>
      <p:sp>
        <p:nvSpPr>
          <p:cNvPr id="350" name="Google Shape;350;p39"/>
          <p:cNvSpPr txBox="1"/>
          <p:nvPr/>
        </p:nvSpPr>
        <p:spPr>
          <a:xfrm>
            <a:off x="443975" y="472475"/>
            <a:ext cx="38073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Example of Padlet assignment in Sakai</a:t>
            </a:r>
            <a:endParaRPr sz="1800">
              <a:solidFill>
                <a:schemeClr val="lt1"/>
              </a:solidFill>
              <a:latin typeface="Calibri"/>
              <a:ea typeface="Calibri"/>
              <a:cs typeface="Calibri"/>
              <a:sym typeface="Calibri"/>
            </a:endParaRPr>
          </a:p>
        </p:txBody>
      </p:sp>
      <p:sp>
        <p:nvSpPr>
          <p:cNvPr id="351" name="Google Shape;351;p39"/>
          <p:cNvSpPr txBox="1"/>
          <p:nvPr/>
        </p:nvSpPr>
        <p:spPr>
          <a:xfrm>
            <a:off x="4572001" y="1065675"/>
            <a:ext cx="38691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Hyperlinked with any user can access</a:t>
            </a:r>
            <a:endParaRPr sz="1800">
              <a:solidFill>
                <a:schemeClr val="lt1"/>
              </a:solidFill>
              <a:latin typeface="Calibri"/>
              <a:ea typeface="Calibri"/>
              <a:cs typeface="Calibri"/>
              <a:sym typeface="Calibri"/>
            </a:endParaRPr>
          </a:p>
        </p:txBody>
      </p:sp>
      <p:sp>
        <p:nvSpPr>
          <p:cNvPr id="352" name="Google Shape;352;p39"/>
          <p:cNvSpPr/>
          <p:nvPr/>
        </p:nvSpPr>
        <p:spPr>
          <a:xfrm rot="-1215414">
            <a:off x="2895393" y="1584592"/>
            <a:ext cx="1775410" cy="177214"/>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9"/>
          <p:cNvSpPr txBox="1"/>
          <p:nvPr/>
        </p:nvSpPr>
        <p:spPr>
          <a:xfrm>
            <a:off x="3456838" y="3443775"/>
            <a:ext cx="33507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Students do not submit in Sakai</a:t>
            </a:r>
            <a:endParaRPr sz="1800">
              <a:solidFill>
                <a:schemeClr val="lt1"/>
              </a:solidFill>
              <a:latin typeface="Calibri"/>
              <a:ea typeface="Calibri"/>
              <a:cs typeface="Calibri"/>
              <a:sym typeface="Calibri"/>
            </a:endParaRPr>
          </a:p>
        </p:txBody>
      </p:sp>
      <p:sp>
        <p:nvSpPr>
          <p:cNvPr id="354" name="Google Shape;354;p39"/>
          <p:cNvSpPr/>
          <p:nvPr/>
        </p:nvSpPr>
        <p:spPr>
          <a:xfrm rot="1441189">
            <a:off x="2143501" y="2927387"/>
            <a:ext cx="2404849" cy="177279"/>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0"/>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61" name="Google Shape;361;p40"/>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62" name="Google Shape;362;p40"/>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363" name="Google Shape;363;p40"/>
          <p:cNvSpPr txBox="1"/>
          <p:nvPr/>
        </p:nvSpPr>
        <p:spPr>
          <a:xfrm>
            <a:off x="0" y="0"/>
            <a:ext cx="9144000" cy="5694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Collaboration &amp; Assignments</a:t>
            </a:r>
            <a:endParaRPr b="1">
              <a:solidFill>
                <a:schemeClr val="dk1"/>
              </a:solidFill>
              <a:latin typeface="Calibri"/>
              <a:ea typeface="Calibri"/>
              <a:cs typeface="Calibri"/>
              <a:sym typeface="Calibri"/>
            </a:endParaRPr>
          </a:p>
          <a:p>
            <a:pPr marL="0" lvl="0" indent="0" algn="ctr" rtl="0">
              <a:spcBef>
                <a:spcPts val="0"/>
              </a:spcBef>
              <a:spcAft>
                <a:spcPts val="0"/>
              </a:spcAft>
              <a:buNone/>
            </a:pPr>
            <a:endParaRPr b="1">
              <a:solidFill>
                <a:schemeClr val="dk1"/>
              </a:solidFill>
              <a:latin typeface="Calibri"/>
              <a:ea typeface="Calibri"/>
              <a:cs typeface="Calibri"/>
              <a:sym typeface="Calibri"/>
            </a:endParaRPr>
          </a:p>
        </p:txBody>
      </p:sp>
      <p:pic>
        <p:nvPicPr>
          <p:cNvPr id="364" name="Google Shape;364;p40"/>
          <p:cNvPicPr preferRelativeResize="0"/>
          <p:nvPr/>
        </p:nvPicPr>
        <p:blipFill>
          <a:blip r:embed="rId4">
            <a:alphaModFix/>
          </a:blip>
          <a:stretch>
            <a:fillRect/>
          </a:stretch>
        </p:blipFill>
        <p:spPr>
          <a:xfrm>
            <a:off x="5275374" y="273870"/>
            <a:ext cx="3236457" cy="4595750"/>
          </a:xfrm>
          <a:prstGeom prst="rect">
            <a:avLst/>
          </a:prstGeom>
          <a:noFill/>
          <a:ln>
            <a:noFill/>
          </a:ln>
        </p:spPr>
      </p:pic>
      <p:sp>
        <p:nvSpPr>
          <p:cNvPr id="365" name="Google Shape;365;p40"/>
          <p:cNvSpPr txBox="1"/>
          <p:nvPr/>
        </p:nvSpPr>
        <p:spPr>
          <a:xfrm>
            <a:off x="1407997" y="2205625"/>
            <a:ext cx="2185800" cy="963600"/>
          </a:xfrm>
          <a:prstGeom prst="rect">
            <a:avLst/>
          </a:prstGeom>
          <a:noFill/>
          <a:ln>
            <a:noFill/>
          </a:ln>
        </p:spPr>
        <p:txBody>
          <a:bodyPr spcFirstLastPara="1" wrap="square" lIns="68575" tIns="34275" rIns="68575" bIns="34275" anchor="t" anchorCtr="0">
            <a:normAutofit fontScale="62500" lnSpcReduction="10000"/>
          </a:bodyPr>
          <a:lstStyle/>
          <a:p>
            <a:pPr marL="0" marR="0" lvl="0" indent="0" algn="ctr" rtl="0">
              <a:lnSpc>
                <a:spcPct val="90000"/>
              </a:lnSpc>
              <a:spcBef>
                <a:spcPts val="0"/>
              </a:spcBef>
              <a:spcAft>
                <a:spcPts val="0"/>
              </a:spcAft>
              <a:buClr>
                <a:schemeClr val="dk1"/>
              </a:buClr>
              <a:buSzPct val="100000"/>
              <a:buFont typeface="Arial"/>
              <a:buNone/>
            </a:pPr>
            <a:r>
              <a:rPr lang="en" sz="5400" b="1">
                <a:solidFill>
                  <a:schemeClr val="dk1"/>
                </a:solidFill>
                <a:latin typeface="Calibri"/>
                <a:ea typeface="Calibri"/>
                <a:cs typeface="Calibri"/>
                <a:sym typeface="Calibri"/>
              </a:rPr>
              <a:t>Take a 5 min break!</a:t>
            </a:r>
            <a:endParaRPr sz="54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33"/>
        </a:solidFill>
        <a:effectLst/>
      </p:bgPr>
    </p:bg>
    <p:spTree>
      <p:nvGrpSpPr>
        <p:cNvPr id="1" name="Shape 370"/>
        <p:cNvGrpSpPr/>
        <p:nvPr/>
      </p:nvGrpSpPr>
      <p:grpSpPr>
        <a:xfrm>
          <a:off x="0" y="0"/>
          <a:ext cx="0" cy="0"/>
          <a:chOff x="0" y="0"/>
          <a:chExt cx="0" cy="0"/>
        </a:xfrm>
      </p:grpSpPr>
      <p:sp>
        <p:nvSpPr>
          <p:cNvPr id="371" name="Google Shape;371;p41"/>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72" name="Google Shape;372;p41"/>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73" name="Google Shape;373;p41"/>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374" name="Google Shape;374;p41"/>
          <p:cNvSpPr txBox="1"/>
          <p:nvPr/>
        </p:nvSpPr>
        <p:spPr>
          <a:xfrm>
            <a:off x="-75" y="945019"/>
            <a:ext cx="9144000" cy="838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5000" b="1">
                <a:solidFill>
                  <a:schemeClr val="dk1"/>
                </a:solidFill>
                <a:latin typeface="Calibri"/>
                <a:ea typeface="Calibri"/>
                <a:cs typeface="Calibri"/>
                <a:sym typeface="Calibri"/>
              </a:rPr>
              <a:t>Authentic Assessments</a:t>
            </a:r>
            <a:endParaRPr sz="5000"/>
          </a:p>
        </p:txBody>
      </p:sp>
      <p:sp>
        <p:nvSpPr>
          <p:cNvPr id="375" name="Google Shape;375;p41"/>
          <p:cNvSpPr txBox="1"/>
          <p:nvPr/>
        </p:nvSpPr>
        <p:spPr>
          <a:xfrm>
            <a:off x="6585400" y="2718575"/>
            <a:ext cx="2058300" cy="160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5000" b="1">
                <a:solidFill>
                  <a:schemeClr val="dk1"/>
                </a:solidFill>
                <a:latin typeface="Calibri"/>
                <a:ea typeface="Calibri"/>
                <a:cs typeface="Calibri"/>
                <a:sym typeface="Calibri"/>
              </a:rPr>
              <a:t>Est: 30 min</a:t>
            </a:r>
            <a:endParaRPr sz="5000"/>
          </a:p>
        </p:txBody>
      </p:sp>
      <p:pic>
        <p:nvPicPr>
          <p:cNvPr id="376" name="Google Shape;376;p41">
            <a:hlinkClick r:id="rId4"/>
          </p:cNvPr>
          <p:cNvPicPr preferRelativeResize="0"/>
          <p:nvPr/>
        </p:nvPicPr>
        <p:blipFill>
          <a:blip r:embed="rId5">
            <a:alphaModFix/>
          </a:blip>
          <a:stretch>
            <a:fillRect/>
          </a:stretch>
        </p:blipFill>
        <p:spPr>
          <a:xfrm>
            <a:off x="2137393" y="1240921"/>
            <a:ext cx="4506074" cy="45060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2"/>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383" name="Google Shape;383;p42"/>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84" name="Google Shape;384;p42"/>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385" name="Google Shape;385;p42"/>
          <p:cNvSpPr txBox="1"/>
          <p:nvPr/>
        </p:nvSpPr>
        <p:spPr>
          <a:xfrm>
            <a:off x="-20925" y="1476013"/>
            <a:ext cx="8449800" cy="31863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SzPts val="1800"/>
              <a:buFont typeface="Calibri"/>
              <a:buChar char="●"/>
            </a:pPr>
            <a:r>
              <a:rPr lang="en" sz="1800">
                <a:latin typeface="Calibri"/>
                <a:ea typeface="Calibri"/>
                <a:cs typeface="Calibri"/>
                <a:sym typeface="Calibri"/>
              </a:rPr>
              <a:t>Free account</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Digital brainstorm &amp; flowchart tool</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Doesn’t run out of space, can rearrange bubbles, clean appearance, can collaborate, hyperlink, use images</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Use for </a:t>
            </a:r>
            <a:r>
              <a:rPr lang="en" sz="1800" u="sng">
                <a:solidFill>
                  <a:schemeClr val="hlink"/>
                </a:solidFill>
                <a:latin typeface="Calibri"/>
                <a:ea typeface="Calibri"/>
                <a:cs typeface="Calibri"/>
                <a:sym typeface="Calibri"/>
                <a:hlinkClick r:id="rId4"/>
              </a:rPr>
              <a:t>writing</a:t>
            </a:r>
            <a:r>
              <a:rPr lang="en" sz="1800">
                <a:latin typeface="Calibri"/>
                <a:ea typeface="Calibri"/>
                <a:cs typeface="Calibri"/>
                <a:sym typeface="Calibri"/>
              </a:rPr>
              <a:t> &amp; </a:t>
            </a:r>
            <a:r>
              <a:rPr lang="en" sz="1800" u="sng">
                <a:solidFill>
                  <a:schemeClr val="hlink"/>
                </a:solidFill>
                <a:latin typeface="Calibri"/>
                <a:ea typeface="Calibri"/>
                <a:cs typeface="Calibri"/>
                <a:sym typeface="Calibri"/>
                <a:hlinkClick r:id="rId5"/>
              </a:rPr>
              <a:t>event planning</a:t>
            </a:r>
            <a:r>
              <a:rPr lang="en" sz="1800">
                <a:latin typeface="Calibri"/>
                <a:ea typeface="Calibri"/>
                <a:cs typeface="Calibri"/>
                <a:sym typeface="Calibri"/>
              </a:rPr>
              <a:t>, </a:t>
            </a:r>
            <a:r>
              <a:rPr lang="en" sz="1800" u="sng">
                <a:solidFill>
                  <a:schemeClr val="hlink"/>
                </a:solidFill>
                <a:latin typeface="Calibri"/>
                <a:ea typeface="Calibri"/>
                <a:cs typeface="Calibri"/>
                <a:sym typeface="Calibri"/>
                <a:hlinkClick r:id="rId6"/>
              </a:rPr>
              <a:t>notetaking</a:t>
            </a:r>
            <a:r>
              <a:rPr lang="en" sz="1800">
                <a:latin typeface="Calibri"/>
                <a:ea typeface="Calibri"/>
                <a:cs typeface="Calibri"/>
                <a:sym typeface="Calibri"/>
              </a:rPr>
              <a:t>, </a:t>
            </a:r>
            <a:r>
              <a:rPr lang="en" sz="1800" u="sng">
                <a:solidFill>
                  <a:schemeClr val="hlink"/>
                </a:solidFill>
                <a:latin typeface="Calibri"/>
                <a:ea typeface="Calibri"/>
                <a:cs typeface="Calibri"/>
                <a:sym typeface="Calibri"/>
                <a:hlinkClick r:id="rId7"/>
              </a:rPr>
              <a:t>UX design</a:t>
            </a:r>
            <a:r>
              <a:rPr lang="en" sz="1800">
                <a:latin typeface="Calibri"/>
                <a:ea typeface="Calibri"/>
                <a:cs typeface="Calibri"/>
                <a:sym typeface="Calibri"/>
              </a:rPr>
              <a:t>, meeting agendas, onboarding, etc</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WLU has template </a:t>
            </a:r>
            <a:endParaRPr sz="1800">
              <a:latin typeface="Calibri"/>
              <a:ea typeface="Calibri"/>
              <a:cs typeface="Calibri"/>
              <a:sym typeface="Calibri"/>
            </a:endParaRPr>
          </a:p>
          <a:p>
            <a:pPr marL="342900" lvl="0" indent="0" algn="l" rtl="0">
              <a:spcBef>
                <a:spcPts val="0"/>
              </a:spcBef>
              <a:spcAft>
                <a:spcPts val="0"/>
              </a:spcAft>
              <a:buNone/>
            </a:pPr>
            <a:r>
              <a:rPr lang="en" sz="1800">
                <a:latin typeface="Calibri"/>
                <a:ea typeface="Calibri"/>
                <a:cs typeface="Calibri"/>
                <a:sym typeface="Calibri"/>
              </a:rPr>
              <a:t>language to MM </a:t>
            </a:r>
            <a:endParaRPr sz="1800">
              <a:latin typeface="Calibri"/>
              <a:ea typeface="Calibri"/>
              <a:cs typeface="Calibri"/>
              <a:sym typeface="Calibri"/>
            </a:endParaRPr>
          </a:p>
          <a:p>
            <a:pPr marL="342900" lvl="0" indent="0" algn="l" rtl="0">
              <a:spcBef>
                <a:spcPts val="0"/>
              </a:spcBef>
              <a:spcAft>
                <a:spcPts val="0"/>
              </a:spcAft>
              <a:buNone/>
            </a:pPr>
            <a:r>
              <a:rPr lang="en" sz="1800">
                <a:latin typeface="Calibri"/>
                <a:ea typeface="Calibri"/>
                <a:cs typeface="Calibri"/>
                <a:sym typeface="Calibri"/>
              </a:rPr>
              <a:t>activities in </a:t>
            </a:r>
            <a:endParaRPr sz="1800">
              <a:latin typeface="Calibri"/>
              <a:ea typeface="Calibri"/>
              <a:cs typeface="Calibri"/>
              <a:sym typeface="Calibri"/>
            </a:endParaRPr>
          </a:p>
          <a:p>
            <a:pPr marL="342900" lvl="0" indent="0" algn="l" rtl="0">
              <a:spcBef>
                <a:spcPts val="0"/>
              </a:spcBef>
              <a:spcAft>
                <a:spcPts val="0"/>
              </a:spcAft>
              <a:buNone/>
            </a:pPr>
            <a:r>
              <a:rPr lang="en" sz="1800">
                <a:latin typeface="Calibri"/>
                <a:ea typeface="Calibri"/>
                <a:cs typeface="Calibri"/>
                <a:sym typeface="Calibri"/>
              </a:rPr>
              <a:t>Sakai</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sp>
        <p:nvSpPr>
          <p:cNvPr id="386" name="Google Shape;386;p42"/>
          <p:cNvSpPr txBox="1"/>
          <p:nvPr/>
        </p:nvSpPr>
        <p:spPr>
          <a:xfrm>
            <a:off x="-75" y="945019"/>
            <a:ext cx="9144000" cy="5310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Need to brainstorm?</a:t>
            </a:r>
            <a:endParaRPr sz="3000" b="1">
              <a:solidFill>
                <a:schemeClr val="dk1"/>
              </a:solidFill>
              <a:latin typeface="Calibri"/>
              <a:ea typeface="Calibri"/>
              <a:cs typeface="Calibri"/>
              <a:sym typeface="Calibri"/>
            </a:endParaRPr>
          </a:p>
        </p:txBody>
      </p:sp>
      <p:sp>
        <p:nvSpPr>
          <p:cNvPr id="387" name="Google Shape;387;p42"/>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400" b="1">
                <a:solidFill>
                  <a:schemeClr val="dk1"/>
                </a:solidFill>
                <a:latin typeface="Calibri"/>
                <a:ea typeface="Calibri"/>
                <a:cs typeface="Calibri"/>
                <a:sym typeface="Calibri"/>
              </a:rPr>
              <a:t>Authentic Assignments</a:t>
            </a:r>
            <a:endParaRPr sz="1100"/>
          </a:p>
        </p:txBody>
      </p:sp>
      <p:pic>
        <p:nvPicPr>
          <p:cNvPr id="388" name="Google Shape;388;p42">
            <a:hlinkClick r:id="rId8"/>
          </p:cNvPr>
          <p:cNvPicPr preferRelativeResize="0"/>
          <p:nvPr/>
        </p:nvPicPr>
        <p:blipFill>
          <a:blip r:embed="rId9">
            <a:alphaModFix/>
          </a:blip>
          <a:stretch>
            <a:fillRect/>
          </a:stretch>
        </p:blipFill>
        <p:spPr>
          <a:xfrm>
            <a:off x="6859857" y="1034981"/>
            <a:ext cx="2109740" cy="759506"/>
          </a:xfrm>
          <a:prstGeom prst="rect">
            <a:avLst/>
          </a:prstGeom>
          <a:noFill/>
          <a:ln>
            <a:noFill/>
          </a:ln>
        </p:spPr>
      </p:pic>
      <p:pic>
        <p:nvPicPr>
          <p:cNvPr id="389" name="Google Shape;389;p42">
            <a:hlinkClick r:id="rId10"/>
          </p:cNvPr>
          <p:cNvPicPr preferRelativeResize="0"/>
          <p:nvPr/>
        </p:nvPicPr>
        <p:blipFill>
          <a:blip r:embed="rId11">
            <a:alphaModFix/>
          </a:blip>
          <a:stretch>
            <a:fillRect/>
          </a:stretch>
        </p:blipFill>
        <p:spPr>
          <a:xfrm>
            <a:off x="2350018" y="2995401"/>
            <a:ext cx="1599703" cy="888175"/>
          </a:xfrm>
          <a:prstGeom prst="rect">
            <a:avLst/>
          </a:prstGeom>
          <a:noFill/>
          <a:ln w="38100" cap="flat" cmpd="sng">
            <a:solidFill>
              <a:schemeClr val="dk1"/>
            </a:solidFill>
            <a:prstDash val="solid"/>
            <a:round/>
            <a:headEnd type="none" w="sm" len="sm"/>
            <a:tailEnd type="none" w="sm" len="sm"/>
          </a:ln>
        </p:spPr>
      </p:pic>
      <p:pic>
        <p:nvPicPr>
          <p:cNvPr id="390" name="Google Shape;390;p42">
            <a:hlinkClick r:id="rId12"/>
          </p:cNvPr>
          <p:cNvPicPr preferRelativeResize="0"/>
          <p:nvPr/>
        </p:nvPicPr>
        <p:blipFill>
          <a:blip r:embed="rId13">
            <a:alphaModFix/>
          </a:blip>
          <a:stretch>
            <a:fillRect/>
          </a:stretch>
        </p:blipFill>
        <p:spPr>
          <a:xfrm>
            <a:off x="4540782" y="3082846"/>
            <a:ext cx="2109731" cy="1574074"/>
          </a:xfrm>
          <a:prstGeom prst="rect">
            <a:avLst/>
          </a:prstGeom>
          <a:noFill/>
          <a:ln w="38100" cap="flat" cmpd="sng">
            <a:solidFill>
              <a:schemeClr val="dk2"/>
            </a:solidFill>
            <a:prstDash val="solid"/>
            <a:round/>
            <a:headEnd type="none" w="sm" len="sm"/>
            <a:tailEnd type="none" w="sm" len="sm"/>
          </a:ln>
        </p:spPr>
      </p:pic>
      <p:pic>
        <p:nvPicPr>
          <p:cNvPr id="391" name="Google Shape;391;p42" descr="Mind maps can help you to structure your ideas, take better notes or even plan projects. In this video tutorial, we’ll show you how easy it is to create your first mind map using the all-new MindMeister map editor. Additionally, we’ll give you tips on different layout options and how you can bring your ideas to life faster by using quick keys.&#10;&#10;&#10;✍️ Try MindMeister for free and sign-up today: https://www.mindmeister.com/ &#10;🐕‍🦺 Looking for support and tutorials? Right this way: https://support.mindmeister.com &#10;⁉️ Questions or comments? Send us an email at support@mindmeister.com &#10;📢 Check out our public mindmap universe: https://www.mindmeister.com/mind-map-examples &#10;🎓 Level up in productivity and creativity with our blog: https://www.mindmeister.com/blog/ &#10;&#10;*****&#10;&#10;About MindMeister:&#10;With over 27+ million users worldwide, MindMeister is the leading online mind mapping software. MindMeister’s easy-to-use, intuitive editor provides an infinite canvas that allows you to map your big ideas with your team or alone, quickly and beautifully.&#10;&#10;MindMeister helps you bring structure and clarity to your thoughts through visualization, and makes it easier to organize them and put them into action.&#10;&#10;*****&#10;&#10;Explore our Suite of collaborative workplace  tools: &#10;☑️ MeisterTask: https://www.meistertask.com/ &#10;🗒️ MeisterNote: https://www.meisternote.com/ &#10;&#10;*****&#10;&#10;Follow us on other channels:&#10;👉 Twitter: https://twitter.com/mindmeister &#10;👉 Facebook: https://www.facebook.com/mindmeister/ &#10;👉 LinkedIn: https://www.linkedin.com/company/meisterlabs-gmbh" title="How to Mind Map: Create Your First Mind Map in MindMeister">
            <a:hlinkClick r:id="rId14"/>
          </p:cNvPr>
          <p:cNvPicPr preferRelativeResize="0"/>
          <p:nvPr/>
        </p:nvPicPr>
        <p:blipFill>
          <a:blip r:embed="rId15">
            <a:alphaModFix/>
          </a:blip>
          <a:stretch>
            <a:fillRect/>
          </a:stretch>
        </p:blipFill>
        <p:spPr>
          <a:xfrm>
            <a:off x="6771732" y="3464878"/>
            <a:ext cx="2286000" cy="1285875"/>
          </a:xfrm>
          <a:prstGeom prst="rect">
            <a:avLst/>
          </a:prstGeom>
          <a:noFill/>
          <a:ln>
            <a:noFill/>
          </a:ln>
        </p:spPr>
      </p:pic>
      <p:sp>
        <p:nvSpPr>
          <p:cNvPr id="392" name="Google Shape;392;p42"/>
          <p:cNvSpPr txBox="1"/>
          <p:nvPr/>
        </p:nvSpPr>
        <p:spPr>
          <a:xfrm>
            <a:off x="7064447" y="3082838"/>
            <a:ext cx="1700700" cy="354000"/>
          </a:xfrm>
          <a:prstGeom prst="rect">
            <a:avLst/>
          </a:prstGeom>
          <a:solidFill>
            <a:srgbClr val="FFC000"/>
          </a:solid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400">
                <a:latin typeface="Calibri"/>
                <a:ea typeface="Calibri"/>
                <a:cs typeface="Calibri"/>
                <a:sym typeface="Calibri"/>
              </a:rPr>
              <a:t>Watch how-to video!</a:t>
            </a:r>
            <a:endParaRPr sz="1400">
              <a:latin typeface="Calibri"/>
              <a:ea typeface="Calibri"/>
              <a:cs typeface="Calibri"/>
              <a:sym typeface="Calibri"/>
            </a:endParaRPr>
          </a:p>
        </p:txBody>
      </p:sp>
      <p:pic>
        <p:nvPicPr>
          <p:cNvPr id="393" name="Google Shape;393;p42"/>
          <p:cNvPicPr preferRelativeResize="0"/>
          <p:nvPr/>
        </p:nvPicPr>
        <p:blipFill>
          <a:blip r:embed="rId16">
            <a:alphaModFix/>
          </a:blip>
          <a:stretch>
            <a:fillRect/>
          </a:stretch>
        </p:blipFill>
        <p:spPr>
          <a:xfrm rot="-7408780">
            <a:off x="8082670" y="2421466"/>
            <a:ext cx="1181505" cy="1311998"/>
          </a:xfrm>
          <a:prstGeom prst="rect">
            <a:avLst/>
          </a:prstGeom>
          <a:noFill/>
          <a:ln>
            <a:noFill/>
          </a:ln>
        </p:spPr>
      </p:pic>
      <p:pic>
        <p:nvPicPr>
          <p:cNvPr id="394" name="Google Shape;394;p42">
            <a:hlinkClick r:id="rId17"/>
          </p:cNvPr>
          <p:cNvPicPr preferRelativeResize="0"/>
          <p:nvPr/>
        </p:nvPicPr>
        <p:blipFill>
          <a:blip r:embed="rId18">
            <a:alphaModFix/>
          </a:blip>
          <a:stretch>
            <a:fillRect/>
          </a:stretch>
        </p:blipFill>
        <p:spPr>
          <a:xfrm>
            <a:off x="2656537" y="3791379"/>
            <a:ext cx="2005673" cy="808931"/>
          </a:xfrm>
          <a:prstGeom prst="rect">
            <a:avLst/>
          </a:prstGeom>
          <a:noFill/>
          <a:ln w="38100" cap="flat" cmpd="sng">
            <a:solidFill>
              <a:schemeClr val="dk1"/>
            </a:solidFill>
            <a:prstDash val="solid"/>
            <a:round/>
            <a:headEnd type="none" w="sm" len="sm"/>
            <a:tailEnd type="none" w="sm" len="sm"/>
          </a:ln>
        </p:spPr>
      </p:pic>
      <p:sp>
        <p:nvSpPr>
          <p:cNvPr id="395" name="Google Shape;395;p42"/>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2</a:t>
            </a:r>
            <a:endParaRPr sz="1100"/>
          </a:p>
        </p:txBody>
      </p:sp>
      <p:sp>
        <p:nvSpPr>
          <p:cNvPr id="396" name="Google Shape;396;p42"/>
          <p:cNvSpPr txBox="1"/>
          <p:nvPr/>
        </p:nvSpPr>
        <p:spPr>
          <a:xfrm>
            <a:off x="955825" y="4063850"/>
            <a:ext cx="1575600" cy="569400"/>
          </a:xfrm>
          <a:prstGeom prst="rect">
            <a:avLst/>
          </a:prstGeom>
          <a:solidFill>
            <a:srgbClr val="FFC000"/>
          </a:solid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a:latin typeface="Calibri"/>
                <a:ea typeface="Calibri"/>
                <a:cs typeface="Calibri"/>
                <a:sym typeface="Calibri"/>
              </a:rPr>
              <a:t>We will group edit </a:t>
            </a:r>
            <a:r>
              <a:rPr lang="en" u="sng">
                <a:solidFill>
                  <a:schemeClr val="hlink"/>
                </a:solidFill>
                <a:latin typeface="Calibri"/>
                <a:ea typeface="Calibri"/>
                <a:cs typeface="Calibri"/>
                <a:sym typeface="Calibri"/>
                <a:hlinkClick r:id="rId19"/>
              </a:rPr>
              <a:t>this mind map</a:t>
            </a:r>
            <a:r>
              <a:rPr lang="en">
                <a:latin typeface="Calibri"/>
                <a:ea typeface="Calibri"/>
                <a:cs typeface="Calibri"/>
                <a:sym typeface="Calibri"/>
              </a:rPr>
              <a:t>! </a:t>
            </a:r>
            <a:endParaRPr sz="1400">
              <a:latin typeface="Calibri"/>
              <a:ea typeface="Calibri"/>
              <a:cs typeface="Calibri"/>
              <a:sym typeface="Calibri"/>
            </a:endParaRPr>
          </a:p>
        </p:txBody>
      </p:sp>
      <p:pic>
        <p:nvPicPr>
          <p:cNvPr id="397" name="Google Shape;397;p42"/>
          <p:cNvPicPr preferRelativeResize="0"/>
          <p:nvPr/>
        </p:nvPicPr>
        <p:blipFill>
          <a:blip r:embed="rId16">
            <a:alphaModFix/>
          </a:blip>
          <a:stretch>
            <a:fillRect/>
          </a:stretch>
        </p:blipFill>
        <p:spPr>
          <a:xfrm rot="3957853" flipH="1">
            <a:off x="-19505" y="4111691"/>
            <a:ext cx="1181506" cy="13119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animEffect transition="in" filter="fade">
                                      <p:cBhvr>
                                        <p:cTn id="7" dur="10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3"/>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04" name="Google Shape;404;p43"/>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05" name="Google Shape;405;p43"/>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Authentic Assessments</a:t>
            </a:r>
            <a:endParaRPr sz="1100"/>
          </a:p>
        </p:txBody>
      </p:sp>
      <p:pic>
        <p:nvPicPr>
          <p:cNvPr id="406" name="Google Shape;406;p43"/>
          <p:cNvPicPr preferRelativeResize="0"/>
          <p:nvPr/>
        </p:nvPicPr>
        <p:blipFill>
          <a:blip r:embed="rId3">
            <a:alphaModFix/>
          </a:blip>
          <a:stretch>
            <a:fillRect/>
          </a:stretch>
        </p:blipFill>
        <p:spPr>
          <a:xfrm>
            <a:off x="254225" y="273875"/>
            <a:ext cx="8546151" cy="4595749"/>
          </a:xfrm>
          <a:prstGeom prst="rect">
            <a:avLst/>
          </a:prstGeom>
          <a:noFill/>
          <a:ln>
            <a:noFill/>
          </a:ln>
        </p:spPr>
      </p:pic>
      <p:sp>
        <p:nvSpPr>
          <p:cNvPr id="407" name="Google Shape;407;p43"/>
          <p:cNvSpPr txBox="1"/>
          <p:nvPr/>
        </p:nvSpPr>
        <p:spPr>
          <a:xfrm>
            <a:off x="6304475" y="1525850"/>
            <a:ext cx="2107500" cy="10158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Example of MindMeister assignment in Sakai</a:t>
            </a:r>
            <a:endParaRPr sz="1800">
              <a:solidFill>
                <a:schemeClr val="lt1"/>
              </a:solidFill>
              <a:latin typeface="Calibri"/>
              <a:ea typeface="Calibri"/>
              <a:cs typeface="Calibri"/>
              <a:sym typeface="Calibri"/>
            </a:endParaRPr>
          </a:p>
        </p:txBody>
      </p:sp>
      <p:sp>
        <p:nvSpPr>
          <p:cNvPr id="408" name="Google Shape;408;p43"/>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2, 5 </a:t>
            </a:r>
            <a:endParaRPr sz="1100"/>
          </a:p>
        </p:txBody>
      </p:sp>
      <p:sp>
        <p:nvSpPr>
          <p:cNvPr id="409" name="Google Shape;409;p43"/>
          <p:cNvSpPr txBox="1"/>
          <p:nvPr/>
        </p:nvSpPr>
        <p:spPr>
          <a:xfrm>
            <a:off x="4879527" y="4058700"/>
            <a:ext cx="39210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Students submit image file in Sakai</a:t>
            </a:r>
            <a:endParaRPr sz="1800">
              <a:solidFill>
                <a:schemeClr val="lt1"/>
              </a:solidFill>
              <a:latin typeface="Calibri"/>
              <a:ea typeface="Calibri"/>
              <a:cs typeface="Calibri"/>
              <a:sym typeface="Calibri"/>
            </a:endParaRPr>
          </a:p>
        </p:txBody>
      </p:sp>
      <p:sp>
        <p:nvSpPr>
          <p:cNvPr id="410" name="Google Shape;410;p43"/>
          <p:cNvSpPr/>
          <p:nvPr/>
        </p:nvSpPr>
        <p:spPr>
          <a:xfrm rot="-1764">
            <a:off x="1477653" y="4058389"/>
            <a:ext cx="3508200" cy="177300"/>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49" name="Google Shape;149;p26"/>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50" name="Google Shape;150;p26"/>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151" name="Google Shape;151;p26"/>
          <p:cNvSpPr txBox="1"/>
          <p:nvPr/>
        </p:nvSpPr>
        <p:spPr>
          <a:xfrm>
            <a:off x="5965875" y="1766225"/>
            <a:ext cx="3177900" cy="23550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800" b="1">
                <a:solidFill>
                  <a:srgbClr val="FFC000"/>
                </a:solidFill>
                <a:latin typeface="Calibri"/>
                <a:ea typeface="Calibri"/>
                <a:cs typeface="Calibri"/>
                <a:sym typeface="Calibri"/>
              </a:rPr>
              <a:t>Cory Bougher</a:t>
            </a:r>
            <a:endParaRPr sz="1800" b="1">
              <a:solidFill>
                <a:srgbClr val="FFC000"/>
              </a:solidFill>
              <a:latin typeface="Calibri"/>
              <a:ea typeface="Calibri"/>
              <a:cs typeface="Calibri"/>
              <a:sym typeface="Calibri"/>
            </a:endParaRPr>
          </a:p>
          <a:p>
            <a:pPr marL="342900" lvl="0" indent="-279400" algn="l" rtl="0">
              <a:spcBef>
                <a:spcPts val="0"/>
              </a:spcBef>
              <a:spcAft>
                <a:spcPts val="0"/>
              </a:spcAft>
              <a:buClr>
                <a:schemeClr val="dk1"/>
              </a:buClr>
              <a:buSzPts val="1800"/>
              <a:buFont typeface="Calibri"/>
              <a:buChar char="●"/>
            </a:pPr>
            <a:r>
              <a:rPr lang="en" sz="1800">
                <a:latin typeface="Calibri"/>
                <a:ea typeface="Calibri"/>
                <a:cs typeface="Calibri"/>
                <a:sym typeface="Calibri"/>
              </a:rPr>
              <a:t>WLU Instructional Designer</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Former Edtech Coach </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Former Computer Science &amp; Social Studies Teacher</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u="sng">
                <a:solidFill>
                  <a:schemeClr val="hlink"/>
                </a:solidFill>
                <a:latin typeface="Calibri"/>
                <a:ea typeface="Calibri"/>
                <a:cs typeface="Calibri"/>
                <a:sym typeface="Calibri"/>
                <a:hlinkClick r:id="rId4"/>
              </a:rPr>
              <a:t>Cory.Bougher@WestLiberty.Edu</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Find me at </a:t>
            </a:r>
            <a:r>
              <a:rPr lang="en" sz="1800" u="sng">
                <a:solidFill>
                  <a:schemeClr val="hlink"/>
                </a:solidFill>
                <a:latin typeface="Calibri"/>
                <a:ea typeface="Calibri"/>
                <a:cs typeface="Calibri"/>
                <a:sym typeface="Calibri"/>
                <a:hlinkClick r:id="rId5"/>
              </a:rPr>
              <a:t>LinkedIn </a:t>
            </a:r>
            <a:endParaRPr sz="1800">
              <a:latin typeface="Calibri"/>
              <a:ea typeface="Calibri"/>
              <a:cs typeface="Calibri"/>
              <a:sym typeface="Calibri"/>
            </a:endParaRPr>
          </a:p>
        </p:txBody>
      </p:sp>
      <p:sp>
        <p:nvSpPr>
          <p:cNvPr id="152" name="Google Shape;152;p26"/>
          <p:cNvSpPr txBox="1"/>
          <p:nvPr/>
        </p:nvSpPr>
        <p:spPr>
          <a:xfrm>
            <a:off x="-75" y="945019"/>
            <a:ext cx="9144000" cy="5310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Who We Are</a:t>
            </a:r>
            <a:endParaRPr sz="3000" b="1">
              <a:solidFill>
                <a:schemeClr val="dk1"/>
              </a:solidFill>
              <a:latin typeface="Calibri"/>
              <a:ea typeface="Calibri"/>
              <a:cs typeface="Calibri"/>
              <a:sym typeface="Calibri"/>
            </a:endParaRPr>
          </a:p>
        </p:txBody>
      </p:sp>
      <p:sp>
        <p:nvSpPr>
          <p:cNvPr id="153" name="Google Shape;153;p26"/>
          <p:cNvSpPr txBox="1"/>
          <p:nvPr/>
        </p:nvSpPr>
        <p:spPr>
          <a:xfrm>
            <a:off x="1599550" y="1766225"/>
            <a:ext cx="2763900" cy="23550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800" b="1">
                <a:solidFill>
                  <a:srgbClr val="FFC000"/>
                </a:solidFill>
                <a:latin typeface="Calibri"/>
                <a:ea typeface="Calibri"/>
                <a:cs typeface="Calibri"/>
                <a:sym typeface="Calibri"/>
              </a:rPr>
              <a:t>Amanda Alford</a:t>
            </a:r>
            <a:endParaRPr sz="1800" b="1">
              <a:solidFill>
                <a:srgbClr val="FFC000"/>
              </a:solidFill>
              <a:latin typeface="Calibri"/>
              <a:ea typeface="Calibri"/>
              <a:cs typeface="Calibri"/>
              <a:sym typeface="Calibri"/>
            </a:endParaRPr>
          </a:p>
          <a:p>
            <a:pPr marL="342900" lvl="0" indent="-279400" algn="l" rtl="0">
              <a:spcBef>
                <a:spcPts val="0"/>
              </a:spcBef>
              <a:spcAft>
                <a:spcPts val="0"/>
              </a:spcAft>
              <a:buClr>
                <a:schemeClr val="dk1"/>
              </a:buClr>
              <a:buSzPts val="1800"/>
              <a:buFont typeface="Calibri"/>
              <a:buChar char="●"/>
            </a:pPr>
            <a:r>
              <a:rPr lang="en" sz="1800">
                <a:latin typeface="Calibri"/>
                <a:ea typeface="Calibri"/>
                <a:cs typeface="Calibri"/>
                <a:sym typeface="Calibri"/>
              </a:rPr>
              <a:t>Educational Technologist</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Former Edtech Coach </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Former Science Teacher</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u="sng">
                <a:solidFill>
                  <a:schemeClr val="hlink"/>
                </a:solidFill>
                <a:latin typeface="Calibri"/>
                <a:ea typeface="Calibri"/>
                <a:cs typeface="Calibri"/>
                <a:sym typeface="Calibri"/>
                <a:hlinkClick r:id="rId6"/>
              </a:rPr>
              <a:t>facingyourfears@icloud.com</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Find me at </a:t>
            </a:r>
            <a:r>
              <a:rPr lang="en" sz="1800" u="sng">
                <a:solidFill>
                  <a:schemeClr val="hlink"/>
                </a:solidFill>
                <a:latin typeface="Calibri"/>
                <a:ea typeface="Calibri"/>
                <a:cs typeface="Calibri"/>
                <a:sym typeface="Calibri"/>
                <a:hlinkClick r:id="rId7"/>
              </a:rPr>
              <a:t>Linkedin</a:t>
            </a:r>
            <a:endParaRPr sz="1800">
              <a:latin typeface="Calibri"/>
              <a:ea typeface="Calibri"/>
              <a:cs typeface="Calibri"/>
              <a:sym typeface="Calibri"/>
            </a:endParaRPr>
          </a:p>
        </p:txBody>
      </p:sp>
      <p:pic>
        <p:nvPicPr>
          <p:cNvPr id="154" name="Google Shape;154;p26"/>
          <p:cNvPicPr preferRelativeResize="0"/>
          <p:nvPr/>
        </p:nvPicPr>
        <p:blipFill rotWithShape="1">
          <a:blip r:embed="rId8">
            <a:alphaModFix/>
          </a:blip>
          <a:srcRect l="16862" r="16855"/>
          <a:stretch/>
        </p:blipFill>
        <p:spPr>
          <a:xfrm>
            <a:off x="0" y="2211113"/>
            <a:ext cx="1673700" cy="1747200"/>
          </a:xfrm>
          <a:prstGeom prst="ellipse">
            <a:avLst/>
          </a:prstGeom>
          <a:noFill/>
          <a:ln>
            <a:noFill/>
          </a:ln>
        </p:spPr>
      </p:pic>
      <p:pic>
        <p:nvPicPr>
          <p:cNvPr id="155" name="Google Shape;155;p26"/>
          <p:cNvPicPr preferRelativeResize="0"/>
          <p:nvPr/>
        </p:nvPicPr>
        <p:blipFill rotWithShape="1">
          <a:blip r:embed="rId9">
            <a:alphaModFix/>
          </a:blip>
          <a:srcRect/>
          <a:stretch/>
        </p:blipFill>
        <p:spPr>
          <a:xfrm>
            <a:off x="4399575" y="2231413"/>
            <a:ext cx="1566300" cy="170661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4"/>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17" name="Google Shape;417;p44"/>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418" name="Google Shape;418;p44"/>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419" name="Google Shape;419;p44"/>
          <p:cNvSpPr txBox="1"/>
          <p:nvPr/>
        </p:nvSpPr>
        <p:spPr>
          <a:xfrm>
            <a:off x="-75" y="1523138"/>
            <a:ext cx="4254900" cy="31863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SzPts val="1800"/>
              <a:buFont typeface="Calibri"/>
              <a:buChar char="●"/>
            </a:pPr>
            <a:r>
              <a:rPr lang="en" sz="1800" u="sng">
                <a:solidFill>
                  <a:schemeClr val="hlink"/>
                </a:solidFill>
                <a:latin typeface="Calibri"/>
                <a:ea typeface="Calibri"/>
                <a:cs typeface="Calibri"/>
                <a:sym typeface="Calibri"/>
                <a:hlinkClick r:id="rId4"/>
              </a:rPr>
              <a:t>Free account</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solidFill>
                  <a:schemeClr val="dk1"/>
                </a:solidFill>
                <a:latin typeface="Calibri"/>
                <a:ea typeface="Calibri"/>
                <a:cs typeface="Calibri"/>
                <a:sym typeface="Calibri"/>
              </a:rPr>
              <a:t>Formative assessment tool providing feedback and encouraging peer-to-peer feedback</a:t>
            </a:r>
            <a:endParaRPr sz="1800">
              <a:solidFill>
                <a:schemeClr val="dk1"/>
              </a:solidFill>
              <a:latin typeface="Calibri"/>
              <a:ea typeface="Calibri"/>
              <a:cs typeface="Calibri"/>
              <a:sym typeface="Calibri"/>
            </a:endParaRPr>
          </a:p>
          <a:p>
            <a:pPr marL="342900" lvl="0" indent="-2794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Hard to cheat at short speaking</a:t>
            </a:r>
            <a:endParaRPr sz="1800">
              <a:solidFill>
                <a:schemeClr val="dk1"/>
              </a:solidFill>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Facilitate asynchronous or synchronous discussions, share multimedia resources, and provide feedback</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Customize the settings, such as video length, response type, and moderation</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u="sng">
                <a:solidFill>
                  <a:schemeClr val="hlink"/>
                </a:solidFill>
                <a:latin typeface="Calibri"/>
                <a:ea typeface="Calibri"/>
                <a:cs typeface="Calibri"/>
                <a:sym typeface="Calibri"/>
                <a:hlinkClick r:id="rId5"/>
              </a:rPr>
              <a:t>Click HERE to join our group.</a:t>
            </a:r>
            <a:endParaRPr sz="1800">
              <a:latin typeface="Calibri"/>
              <a:ea typeface="Calibri"/>
              <a:cs typeface="Calibri"/>
              <a:sym typeface="Calibri"/>
            </a:endParaRPr>
          </a:p>
        </p:txBody>
      </p:sp>
      <p:sp>
        <p:nvSpPr>
          <p:cNvPr id="420" name="Google Shape;420;p44"/>
          <p:cNvSpPr txBox="1"/>
          <p:nvPr/>
        </p:nvSpPr>
        <p:spPr>
          <a:xfrm>
            <a:off x="-50513" y="945019"/>
            <a:ext cx="9144000" cy="5310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Need authentic assessments?</a:t>
            </a:r>
            <a:endParaRPr sz="3000" b="1">
              <a:solidFill>
                <a:schemeClr val="dk1"/>
              </a:solidFill>
              <a:latin typeface="Calibri"/>
              <a:ea typeface="Calibri"/>
              <a:cs typeface="Calibri"/>
              <a:sym typeface="Calibri"/>
            </a:endParaRPr>
          </a:p>
        </p:txBody>
      </p:sp>
      <p:sp>
        <p:nvSpPr>
          <p:cNvPr id="421" name="Google Shape;421;p44"/>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400" b="1">
                <a:solidFill>
                  <a:schemeClr val="dk1"/>
                </a:solidFill>
                <a:latin typeface="Calibri"/>
                <a:ea typeface="Calibri"/>
                <a:cs typeface="Calibri"/>
                <a:sym typeface="Calibri"/>
              </a:rPr>
              <a:t>Authentic Assignments</a:t>
            </a:r>
            <a:endParaRPr sz="1100"/>
          </a:p>
        </p:txBody>
      </p:sp>
      <p:pic>
        <p:nvPicPr>
          <p:cNvPr id="422" name="Google Shape;422;p44">
            <a:hlinkClick r:id="rId6"/>
          </p:cNvPr>
          <p:cNvPicPr preferRelativeResize="0"/>
          <p:nvPr/>
        </p:nvPicPr>
        <p:blipFill>
          <a:blip r:embed="rId7">
            <a:alphaModFix/>
          </a:blip>
          <a:stretch>
            <a:fillRect/>
          </a:stretch>
        </p:blipFill>
        <p:spPr>
          <a:xfrm>
            <a:off x="6905550" y="1068200"/>
            <a:ext cx="2286000" cy="1714489"/>
          </a:xfrm>
          <a:prstGeom prst="rect">
            <a:avLst/>
          </a:prstGeom>
          <a:noFill/>
          <a:ln>
            <a:noFill/>
          </a:ln>
        </p:spPr>
      </p:pic>
      <p:pic>
        <p:nvPicPr>
          <p:cNvPr id="423" name="Google Shape;423;p44">
            <a:hlinkClick r:id="rId8"/>
          </p:cNvPr>
          <p:cNvPicPr preferRelativeResize="0"/>
          <p:nvPr/>
        </p:nvPicPr>
        <p:blipFill>
          <a:blip r:embed="rId9">
            <a:alphaModFix/>
          </a:blip>
          <a:stretch>
            <a:fillRect/>
          </a:stretch>
        </p:blipFill>
        <p:spPr>
          <a:xfrm>
            <a:off x="4162763" y="2941688"/>
            <a:ext cx="2473090" cy="1854824"/>
          </a:xfrm>
          <a:prstGeom prst="rect">
            <a:avLst/>
          </a:prstGeom>
          <a:noFill/>
          <a:ln w="38100" cap="flat" cmpd="sng">
            <a:solidFill>
              <a:schemeClr val="dk1"/>
            </a:solidFill>
            <a:prstDash val="solid"/>
            <a:round/>
            <a:headEnd type="none" w="sm" len="sm"/>
            <a:tailEnd type="none" w="sm" len="sm"/>
          </a:ln>
        </p:spPr>
      </p:pic>
      <p:pic>
        <p:nvPicPr>
          <p:cNvPr id="424" name="Google Shape;424;p44"/>
          <p:cNvPicPr preferRelativeResize="0"/>
          <p:nvPr/>
        </p:nvPicPr>
        <p:blipFill>
          <a:blip r:embed="rId10">
            <a:alphaModFix/>
          </a:blip>
          <a:stretch>
            <a:fillRect/>
          </a:stretch>
        </p:blipFill>
        <p:spPr>
          <a:xfrm rot="-5400029">
            <a:off x="7662486" y="2213062"/>
            <a:ext cx="1529404" cy="1529403"/>
          </a:xfrm>
          <a:prstGeom prst="rect">
            <a:avLst/>
          </a:prstGeom>
          <a:noFill/>
          <a:ln>
            <a:noFill/>
          </a:ln>
        </p:spPr>
      </p:pic>
      <p:pic>
        <p:nvPicPr>
          <p:cNvPr id="425" name="Google Shape;425;p44">
            <a:hlinkClick r:id="rId11"/>
          </p:cNvPr>
          <p:cNvPicPr preferRelativeResize="0"/>
          <p:nvPr/>
        </p:nvPicPr>
        <p:blipFill>
          <a:blip r:embed="rId12">
            <a:alphaModFix/>
          </a:blip>
          <a:stretch>
            <a:fillRect/>
          </a:stretch>
        </p:blipFill>
        <p:spPr>
          <a:xfrm>
            <a:off x="4512966" y="1523128"/>
            <a:ext cx="1889325" cy="1259550"/>
          </a:xfrm>
          <a:prstGeom prst="rect">
            <a:avLst/>
          </a:prstGeom>
          <a:noFill/>
          <a:ln w="38100" cap="flat" cmpd="sng">
            <a:solidFill>
              <a:schemeClr val="dk1"/>
            </a:solidFill>
            <a:prstDash val="solid"/>
            <a:round/>
            <a:headEnd type="none" w="sm" len="sm"/>
            <a:tailEnd type="none" w="sm" len="sm"/>
          </a:ln>
        </p:spPr>
      </p:pic>
      <p:pic>
        <p:nvPicPr>
          <p:cNvPr id="426" name="Google Shape;426;p44" descr="Flipgrid is fun and easy to use! This video will walk you through the process of signing in, recording, and responding to your classmate's videos." title="How to use Flipgrid for students">
            <a:hlinkClick r:id="rId13"/>
          </p:cNvPr>
          <p:cNvPicPr preferRelativeResize="0"/>
          <p:nvPr/>
        </p:nvPicPr>
        <p:blipFill>
          <a:blip r:embed="rId14">
            <a:alphaModFix/>
          </a:blip>
          <a:stretch>
            <a:fillRect/>
          </a:stretch>
        </p:blipFill>
        <p:spPr>
          <a:xfrm>
            <a:off x="6779513" y="3432619"/>
            <a:ext cx="2286000" cy="1285875"/>
          </a:xfrm>
          <a:prstGeom prst="rect">
            <a:avLst/>
          </a:prstGeom>
          <a:noFill/>
          <a:ln>
            <a:noFill/>
          </a:ln>
        </p:spPr>
      </p:pic>
      <p:sp>
        <p:nvSpPr>
          <p:cNvPr id="427" name="Google Shape;427;p44"/>
          <p:cNvSpPr txBox="1"/>
          <p:nvPr/>
        </p:nvSpPr>
        <p:spPr>
          <a:xfrm>
            <a:off x="6463425" y="2519606"/>
            <a:ext cx="1469400" cy="785100"/>
          </a:xfrm>
          <a:prstGeom prst="rect">
            <a:avLst/>
          </a:prstGeom>
          <a:solidFill>
            <a:srgbClr val="FFC000"/>
          </a:solid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400">
                <a:latin typeface="Calibri"/>
                <a:ea typeface="Calibri"/>
                <a:cs typeface="Calibri"/>
                <a:sym typeface="Calibri"/>
              </a:rPr>
              <a:t>Click images to read more about examples!</a:t>
            </a:r>
            <a:endParaRPr sz="1400">
              <a:latin typeface="Calibri"/>
              <a:ea typeface="Calibri"/>
              <a:cs typeface="Calibri"/>
              <a:sym typeface="Calibri"/>
            </a:endParaRPr>
          </a:p>
        </p:txBody>
      </p:sp>
      <p:pic>
        <p:nvPicPr>
          <p:cNvPr id="428" name="Google Shape;428;p44">
            <a:hlinkClick r:id="rId15"/>
          </p:cNvPr>
          <p:cNvPicPr preferRelativeResize="0"/>
          <p:nvPr/>
        </p:nvPicPr>
        <p:blipFill>
          <a:blip r:embed="rId16">
            <a:alphaModFix/>
          </a:blip>
          <a:stretch>
            <a:fillRect/>
          </a:stretch>
        </p:blipFill>
        <p:spPr>
          <a:xfrm>
            <a:off x="7003594" y="421969"/>
            <a:ext cx="2089893" cy="792319"/>
          </a:xfrm>
          <a:prstGeom prst="rect">
            <a:avLst/>
          </a:prstGeom>
          <a:noFill/>
          <a:ln>
            <a:noFill/>
          </a:ln>
        </p:spPr>
      </p:pic>
      <p:sp>
        <p:nvSpPr>
          <p:cNvPr id="429" name="Google Shape;429;p44"/>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4, 6 </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5"/>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36" name="Google Shape;436;p45"/>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37" name="Google Shape;437;p45"/>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Authentic Assessments</a:t>
            </a:r>
            <a:endParaRPr sz="1100"/>
          </a:p>
        </p:txBody>
      </p:sp>
      <p:sp>
        <p:nvSpPr>
          <p:cNvPr id="438" name="Google Shape;438;p45"/>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4, 5, 6 </a:t>
            </a:r>
            <a:endParaRPr sz="1100"/>
          </a:p>
        </p:txBody>
      </p:sp>
      <p:pic>
        <p:nvPicPr>
          <p:cNvPr id="439" name="Google Shape;439;p45"/>
          <p:cNvPicPr preferRelativeResize="0"/>
          <p:nvPr/>
        </p:nvPicPr>
        <p:blipFill>
          <a:blip r:embed="rId3">
            <a:alphaModFix/>
          </a:blip>
          <a:stretch>
            <a:fillRect/>
          </a:stretch>
        </p:blipFill>
        <p:spPr>
          <a:xfrm>
            <a:off x="184648" y="423675"/>
            <a:ext cx="1807975" cy="1935776"/>
          </a:xfrm>
          <a:prstGeom prst="rect">
            <a:avLst/>
          </a:prstGeom>
          <a:noFill/>
          <a:ln w="38100" cap="flat" cmpd="sng">
            <a:solidFill>
              <a:schemeClr val="dk1"/>
            </a:solidFill>
            <a:prstDash val="solid"/>
            <a:round/>
            <a:headEnd type="none" w="sm" len="sm"/>
            <a:tailEnd type="none" w="sm" len="sm"/>
          </a:ln>
        </p:spPr>
      </p:pic>
      <p:pic>
        <p:nvPicPr>
          <p:cNvPr id="440" name="Google Shape;440;p45"/>
          <p:cNvPicPr preferRelativeResize="0"/>
          <p:nvPr/>
        </p:nvPicPr>
        <p:blipFill>
          <a:blip r:embed="rId4">
            <a:alphaModFix/>
          </a:blip>
          <a:stretch>
            <a:fillRect/>
          </a:stretch>
        </p:blipFill>
        <p:spPr>
          <a:xfrm>
            <a:off x="1720950" y="1436625"/>
            <a:ext cx="3008174" cy="2106376"/>
          </a:xfrm>
          <a:prstGeom prst="rect">
            <a:avLst/>
          </a:prstGeom>
          <a:noFill/>
          <a:ln w="38100" cap="flat" cmpd="sng">
            <a:solidFill>
              <a:schemeClr val="dk1"/>
            </a:solidFill>
            <a:prstDash val="solid"/>
            <a:round/>
            <a:headEnd type="none" w="sm" len="sm"/>
            <a:tailEnd type="none" w="sm" len="sm"/>
          </a:ln>
        </p:spPr>
      </p:pic>
      <p:pic>
        <p:nvPicPr>
          <p:cNvPr id="441" name="Google Shape;441;p45"/>
          <p:cNvPicPr preferRelativeResize="0"/>
          <p:nvPr/>
        </p:nvPicPr>
        <p:blipFill>
          <a:blip r:embed="rId5">
            <a:alphaModFix/>
          </a:blip>
          <a:stretch>
            <a:fillRect/>
          </a:stretch>
        </p:blipFill>
        <p:spPr>
          <a:xfrm>
            <a:off x="3529225" y="2924078"/>
            <a:ext cx="2494699" cy="1632900"/>
          </a:xfrm>
          <a:prstGeom prst="rect">
            <a:avLst/>
          </a:prstGeom>
          <a:noFill/>
          <a:ln w="38100" cap="flat" cmpd="sng">
            <a:solidFill>
              <a:schemeClr val="dk2"/>
            </a:solidFill>
            <a:prstDash val="solid"/>
            <a:round/>
            <a:headEnd type="none" w="sm" len="sm"/>
            <a:tailEnd type="none" w="sm" len="sm"/>
          </a:ln>
        </p:spPr>
      </p:pic>
      <p:sp>
        <p:nvSpPr>
          <p:cNvPr id="442" name="Google Shape;442;p45"/>
          <p:cNvSpPr txBox="1"/>
          <p:nvPr/>
        </p:nvSpPr>
        <p:spPr>
          <a:xfrm>
            <a:off x="2496525" y="3750600"/>
            <a:ext cx="1114800" cy="8313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Give Flip camera permissions</a:t>
            </a:r>
            <a:endParaRPr>
              <a:solidFill>
                <a:schemeClr val="lt1"/>
              </a:solidFill>
              <a:latin typeface="Calibri"/>
              <a:ea typeface="Calibri"/>
              <a:cs typeface="Calibri"/>
              <a:sym typeface="Calibri"/>
            </a:endParaRPr>
          </a:p>
        </p:txBody>
      </p:sp>
      <p:pic>
        <p:nvPicPr>
          <p:cNvPr id="443" name="Google Shape;443;p45"/>
          <p:cNvPicPr preferRelativeResize="0"/>
          <p:nvPr/>
        </p:nvPicPr>
        <p:blipFill>
          <a:blip r:embed="rId6">
            <a:alphaModFix/>
          </a:blip>
          <a:stretch>
            <a:fillRect/>
          </a:stretch>
        </p:blipFill>
        <p:spPr>
          <a:xfrm>
            <a:off x="4832475" y="420325"/>
            <a:ext cx="3377971" cy="1632901"/>
          </a:xfrm>
          <a:prstGeom prst="rect">
            <a:avLst/>
          </a:prstGeom>
          <a:noFill/>
          <a:ln w="38100" cap="flat" cmpd="sng">
            <a:solidFill>
              <a:schemeClr val="dk2"/>
            </a:solidFill>
            <a:prstDash val="solid"/>
            <a:round/>
            <a:headEnd type="none" w="sm" len="sm"/>
            <a:tailEnd type="none" w="sm" len="sm"/>
          </a:ln>
        </p:spPr>
      </p:pic>
      <p:pic>
        <p:nvPicPr>
          <p:cNvPr id="444" name="Google Shape;444;p45"/>
          <p:cNvPicPr preferRelativeResize="0"/>
          <p:nvPr/>
        </p:nvPicPr>
        <p:blipFill>
          <a:blip r:embed="rId7">
            <a:alphaModFix/>
          </a:blip>
          <a:stretch>
            <a:fillRect/>
          </a:stretch>
        </p:blipFill>
        <p:spPr>
          <a:xfrm>
            <a:off x="5440024" y="2155350"/>
            <a:ext cx="3513651" cy="2014176"/>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46"/>
          <p:cNvPicPr preferRelativeResize="0"/>
          <p:nvPr/>
        </p:nvPicPr>
        <p:blipFill>
          <a:blip r:embed="rId3">
            <a:alphaModFix/>
          </a:blip>
          <a:stretch>
            <a:fillRect/>
          </a:stretch>
        </p:blipFill>
        <p:spPr>
          <a:xfrm>
            <a:off x="674305" y="1459375"/>
            <a:ext cx="8074293" cy="2407975"/>
          </a:xfrm>
          <a:prstGeom prst="rect">
            <a:avLst/>
          </a:prstGeom>
          <a:noFill/>
          <a:ln w="38100" cap="flat" cmpd="sng">
            <a:solidFill>
              <a:schemeClr val="dk1"/>
            </a:solidFill>
            <a:prstDash val="solid"/>
            <a:round/>
            <a:headEnd type="none" w="sm" len="sm"/>
            <a:tailEnd type="none" w="sm" len="sm"/>
          </a:ln>
        </p:spPr>
      </p:pic>
      <p:sp>
        <p:nvSpPr>
          <p:cNvPr id="451" name="Google Shape;451;p46"/>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52" name="Google Shape;452;p46"/>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53" name="Google Shape;453;p46"/>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Authentic Assessments</a:t>
            </a:r>
            <a:endParaRPr sz="1100"/>
          </a:p>
        </p:txBody>
      </p:sp>
      <p:sp>
        <p:nvSpPr>
          <p:cNvPr id="454" name="Google Shape;454;p46"/>
          <p:cNvSpPr txBox="1"/>
          <p:nvPr/>
        </p:nvSpPr>
        <p:spPr>
          <a:xfrm>
            <a:off x="435525" y="599513"/>
            <a:ext cx="2107500" cy="7389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Example of Flip assignment in Sakai</a:t>
            </a:r>
            <a:endParaRPr sz="1800">
              <a:solidFill>
                <a:schemeClr val="lt1"/>
              </a:solidFill>
              <a:latin typeface="Calibri"/>
              <a:ea typeface="Calibri"/>
              <a:cs typeface="Calibri"/>
              <a:sym typeface="Calibri"/>
            </a:endParaRPr>
          </a:p>
        </p:txBody>
      </p:sp>
      <p:sp>
        <p:nvSpPr>
          <p:cNvPr id="455" name="Google Shape;455;p46"/>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2, 5 </a:t>
            </a:r>
            <a:endParaRPr sz="1100"/>
          </a:p>
        </p:txBody>
      </p:sp>
      <p:sp>
        <p:nvSpPr>
          <p:cNvPr id="456" name="Google Shape;456;p46"/>
          <p:cNvSpPr txBox="1"/>
          <p:nvPr/>
        </p:nvSpPr>
        <p:spPr>
          <a:xfrm>
            <a:off x="5019052" y="812625"/>
            <a:ext cx="3921000" cy="7389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Students do not submit anything in Sakai</a:t>
            </a:r>
            <a:endParaRPr sz="1800">
              <a:solidFill>
                <a:schemeClr val="lt1"/>
              </a:solidFill>
              <a:latin typeface="Calibri"/>
              <a:ea typeface="Calibri"/>
              <a:cs typeface="Calibri"/>
              <a:sym typeface="Calibri"/>
            </a:endParaRPr>
          </a:p>
        </p:txBody>
      </p:sp>
      <p:sp>
        <p:nvSpPr>
          <p:cNvPr id="457" name="Google Shape;457;p46"/>
          <p:cNvSpPr/>
          <p:nvPr/>
        </p:nvSpPr>
        <p:spPr>
          <a:xfrm rot="-2990245">
            <a:off x="6911813" y="1526412"/>
            <a:ext cx="998669" cy="177117"/>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6"/>
          <p:cNvSpPr txBox="1"/>
          <p:nvPr/>
        </p:nvSpPr>
        <p:spPr>
          <a:xfrm>
            <a:off x="4885227" y="3768275"/>
            <a:ext cx="39210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Clear parameters for video submissions</a:t>
            </a:r>
            <a:endParaRPr sz="1800">
              <a:solidFill>
                <a:schemeClr val="lt1"/>
              </a:solidFill>
              <a:latin typeface="Calibri"/>
              <a:ea typeface="Calibri"/>
              <a:cs typeface="Calibri"/>
              <a:sym typeface="Calibri"/>
            </a:endParaRPr>
          </a:p>
        </p:txBody>
      </p:sp>
      <p:sp>
        <p:nvSpPr>
          <p:cNvPr id="459" name="Google Shape;459;p46"/>
          <p:cNvSpPr/>
          <p:nvPr/>
        </p:nvSpPr>
        <p:spPr>
          <a:xfrm rot="4363391">
            <a:off x="6102458" y="3213798"/>
            <a:ext cx="1248533" cy="177158"/>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33"/>
        </a:solidFill>
        <a:effectLst/>
      </p:bgPr>
    </p:bg>
    <p:spTree>
      <p:nvGrpSpPr>
        <p:cNvPr id="1" name="Shape 464"/>
        <p:cNvGrpSpPr/>
        <p:nvPr/>
      </p:nvGrpSpPr>
      <p:grpSpPr>
        <a:xfrm>
          <a:off x="0" y="0"/>
          <a:ext cx="0" cy="0"/>
          <a:chOff x="0" y="0"/>
          <a:chExt cx="0" cy="0"/>
        </a:xfrm>
      </p:grpSpPr>
      <p:sp>
        <p:nvSpPr>
          <p:cNvPr id="465" name="Google Shape;465;p47"/>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66" name="Google Shape;466;p47"/>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467" name="Google Shape;467;p47"/>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468" name="Google Shape;468;p47"/>
          <p:cNvSpPr txBox="1"/>
          <p:nvPr/>
        </p:nvSpPr>
        <p:spPr>
          <a:xfrm>
            <a:off x="-37" y="1075406"/>
            <a:ext cx="9144000" cy="963600"/>
          </a:xfrm>
          <a:prstGeom prst="rect">
            <a:avLst/>
          </a:prstGeom>
          <a:noFill/>
          <a:ln>
            <a:noFill/>
          </a:ln>
        </p:spPr>
        <p:txBody>
          <a:bodyPr spcFirstLastPara="1" wrap="square" lIns="68575" tIns="34275" rIns="68575" bIns="34275" anchor="t" anchorCtr="0">
            <a:normAutofit/>
          </a:bodyPr>
          <a:lstStyle/>
          <a:p>
            <a:pPr marL="0" marR="0" lvl="0" indent="0" algn="ctr" rtl="0">
              <a:lnSpc>
                <a:spcPct val="90000"/>
              </a:lnSpc>
              <a:spcBef>
                <a:spcPts val="0"/>
              </a:spcBef>
              <a:spcAft>
                <a:spcPts val="0"/>
              </a:spcAft>
              <a:buClr>
                <a:schemeClr val="dk1"/>
              </a:buClr>
              <a:buSzPts val="5400"/>
              <a:buFont typeface="Arial"/>
              <a:buNone/>
            </a:pPr>
            <a:r>
              <a:rPr lang="en" sz="5400" b="1">
                <a:solidFill>
                  <a:schemeClr val="dk1"/>
                </a:solidFill>
                <a:latin typeface="Calibri"/>
                <a:ea typeface="Calibri"/>
                <a:cs typeface="Calibri"/>
                <a:sym typeface="Calibri"/>
              </a:rPr>
              <a:t>Questions or Feedback?</a:t>
            </a:r>
            <a:endParaRPr sz="5400">
              <a:solidFill>
                <a:schemeClr val="dk1"/>
              </a:solidFill>
              <a:latin typeface="Calibri"/>
              <a:ea typeface="Calibri"/>
              <a:cs typeface="Calibri"/>
              <a:sym typeface="Calibri"/>
            </a:endParaRPr>
          </a:p>
        </p:txBody>
      </p:sp>
      <p:pic>
        <p:nvPicPr>
          <p:cNvPr id="469" name="Google Shape;469;p47">
            <a:hlinkClick r:id="rId4"/>
          </p:cNvPr>
          <p:cNvPicPr preferRelativeResize="0"/>
          <p:nvPr/>
        </p:nvPicPr>
        <p:blipFill>
          <a:blip r:embed="rId5">
            <a:alphaModFix/>
          </a:blip>
          <a:stretch>
            <a:fillRect/>
          </a:stretch>
        </p:blipFill>
        <p:spPr>
          <a:xfrm>
            <a:off x="1025387" y="1692513"/>
            <a:ext cx="3062194" cy="3062194"/>
          </a:xfrm>
          <a:prstGeom prst="rect">
            <a:avLst/>
          </a:prstGeom>
          <a:noFill/>
          <a:ln>
            <a:noFill/>
          </a:ln>
        </p:spPr>
      </p:pic>
      <p:pic>
        <p:nvPicPr>
          <p:cNvPr id="470" name="Google Shape;470;p47">
            <a:hlinkClick r:id="rId6"/>
          </p:cNvPr>
          <p:cNvPicPr preferRelativeResize="0"/>
          <p:nvPr/>
        </p:nvPicPr>
        <p:blipFill>
          <a:blip r:embed="rId7">
            <a:alphaModFix/>
          </a:blip>
          <a:stretch>
            <a:fillRect/>
          </a:stretch>
        </p:blipFill>
        <p:spPr>
          <a:xfrm>
            <a:off x="5504006" y="2038988"/>
            <a:ext cx="2068763" cy="2068763"/>
          </a:xfrm>
          <a:prstGeom prst="rect">
            <a:avLst/>
          </a:prstGeom>
          <a:noFill/>
          <a:ln>
            <a:noFill/>
          </a:ln>
        </p:spPr>
      </p:pic>
      <p:sp>
        <p:nvSpPr>
          <p:cNvPr id="471" name="Google Shape;471;p47"/>
          <p:cNvSpPr txBox="1"/>
          <p:nvPr/>
        </p:nvSpPr>
        <p:spPr>
          <a:xfrm>
            <a:off x="-2" y="0"/>
            <a:ext cx="91440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b="1">
                <a:solidFill>
                  <a:schemeClr val="dk1"/>
                </a:solidFill>
                <a:latin typeface="Calibri"/>
                <a:ea typeface="Calibri"/>
                <a:cs typeface="Calibri"/>
                <a:sym typeface="Calibri"/>
              </a:rPr>
              <a:t>Questions</a:t>
            </a:r>
            <a:endParaRPr sz="1400"/>
          </a:p>
        </p:txBody>
      </p:sp>
      <p:pic>
        <p:nvPicPr>
          <p:cNvPr id="472" name="Google Shape;472;p47">
            <a:hlinkClick r:id="rId8"/>
          </p:cNvPr>
          <p:cNvPicPr preferRelativeResize="0"/>
          <p:nvPr/>
        </p:nvPicPr>
        <p:blipFill rotWithShape="1">
          <a:blip r:embed="rId9">
            <a:alphaModFix/>
          </a:blip>
          <a:srcRect/>
          <a:stretch/>
        </p:blipFill>
        <p:spPr>
          <a:xfrm>
            <a:off x="6056599" y="4107749"/>
            <a:ext cx="963588" cy="963600"/>
          </a:xfrm>
          <a:prstGeom prst="rect">
            <a:avLst/>
          </a:prstGeom>
          <a:noFill/>
          <a:ln>
            <a:noFill/>
          </a:ln>
        </p:spPr>
      </p:pic>
      <p:sp>
        <p:nvSpPr>
          <p:cNvPr id="473" name="Google Shape;473;p47"/>
          <p:cNvSpPr txBox="1"/>
          <p:nvPr/>
        </p:nvSpPr>
        <p:spPr>
          <a:xfrm>
            <a:off x="1601500" y="4563050"/>
            <a:ext cx="46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How did I do? Please submit an evaluation for this session!</a:t>
            </a:r>
            <a:endParaRPr>
              <a:latin typeface="Calibri"/>
              <a:ea typeface="Calibri"/>
              <a:cs typeface="Calibri"/>
              <a:sym typeface="Calibri"/>
            </a:endParaRPr>
          </a:p>
        </p:txBody>
      </p:sp>
      <p:pic>
        <p:nvPicPr>
          <p:cNvPr id="474" name="Google Shape;474;p47">
            <a:hlinkClick r:id="rId10"/>
          </p:cNvPr>
          <p:cNvPicPr preferRelativeResize="0"/>
          <p:nvPr/>
        </p:nvPicPr>
        <p:blipFill>
          <a:blip r:embed="rId11">
            <a:alphaModFix/>
          </a:blip>
          <a:stretch>
            <a:fillRect/>
          </a:stretch>
        </p:blipFill>
        <p:spPr>
          <a:xfrm rot="-5400000">
            <a:off x="7070025" y="4155150"/>
            <a:ext cx="868775" cy="868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62" name="Google Shape;162;p27"/>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63" name="Google Shape;163;p27"/>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164" name="Google Shape;164;p27"/>
          <p:cNvSpPr txBox="1"/>
          <p:nvPr/>
        </p:nvSpPr>
        <p:spPr>
          <a:xfrm>
            <a:off x="-75" y="945019"/>
            <a:ext cx="9144000" cy="5310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How will this session work?</a:t>
            </a:r>
            <a:endParaRPr sz="3000" b="1">
              <a:solidFill>
                <a:schemeClr val="dk1"/>
              </a:solidFill>
              <a:latin typeface="Calibri"/>
              <a:ea typeface="Calibri"/>
              <a:cs typeface="Calibri"/>
              <a:sym typeface="Calibri"/>
            </a:endParaRPr>
          </a:p>
        </p:txBody>
      </p:sp>
      <p:sp>
        <p:nvSpPr>
          <p:cNvPr id="165" name="Google Shape;165;p27"/>
          <p:cNvSpPr txBox="1"/>
          <p:nvPr/>
        </p:nvSpPr>
        <p:spPr>
          <a:xfrm>
            <a:off x="78825" y="1624163"/>
            <a:ext cx="5212500" cy="12468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SzPts val="1800"/>
              <a:buFont typeface="Calibri"/>
              <a:buChar char="●"/>
            </a:pPr>
            <a:r>
              <a:rPr lang="en" sz="1800">
                <a:latin typeface="Calibri"/>
                <a:ea typeface="Calibri"/>
                <a:cs typeface="Calibri"/>
                <a:sym typeface="Calibri"/>
              </a:rPr>
              <a:t>Interactive - can use another tab or mobile device</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6 tools presented in about 30 minute mini sessions</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Ask questions, make comments in chat</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2 breaks built in since this is a two hour session</a:t>
            </a:r>
            <a:endParaRPr sz="1800">
              <a:latin typeface="Calibri"/>
              <a:ea typeface="Calibri"/>
              <a:cs typeface="Calibri"/>
              <a:sym typeface="Calibri"/>
            </a:endParaRPr>
          </a:p>
        </p:txBody>
      </p:sp>
      <p:pic>
        <p:nvPicPr>
          <p:cNvPr id="166" name="Google Shape;166;p27">
            <a:hlinkClick r:id="rId4"/>
          </p:cNvPr>
          <p:cNvPicPr preferRelativeResize="0"/>
          <p:nvPr/>
        </p:nvPicPr>
        <p:blipFill>
          <a:blip r:embed="rId5">
            <a:alphaModFix/>
          </a:blip>
          <a:stretch>
            <a:fillRect/>
          </a:stretch>
        </p:blipFill>
        <p:spPr>
          <a:xfrm>
            <a:off x="898304" y="3339425"/>
            <a:ext cx="1377071" cy="1335700"/>
          </a:xfrm>
          <a:prstGeom prst="rect">
            <a:avLst/>
          </a:prstGeom>
          <a:noFill/>
          <a:ln>
            <a:noFill/>
          </a:ln>
        </p:spPr>
      </p:pic>
      <p:pic>
        <p:nvPicPr>
          <p:cNvPr id="167" name="Google Shape;167;p27">
            <a:hlinkClick r:id="rId6"/>
          </p:cNvPr>
          <p:cNvPicPr preferRelativeResize="0"/>
          <p:nvPr/>
        </p:nvPicPr>
        <p:blipFill>
          <a:blip r:embed="rId7">
            <a:alphaModFix/>
          </a:blip>
          <a:stretch>
            <a:fillRect/>
          </a:stretch>
        </p:blipFill>
        <p:spPr>
          <a:xfrm>
            <a:off x="4014350" y="3339413"/>
            <a:ext cx="1196646" cy="1211463"/>
          </a:xfrm>
          <a:prstGeom prst="rect">
            <a:avLst/>
          </a:prstGeom>
          <a:noFill/>
          <a:ln>
            <a:noFill/>
          </a:ln>
        </p:spPr>
      </p:pic>
      <p:pic>
        <p:nvPicPr>
          <p:cNvPr id="168" name="Google Shape;168;p27">
            <a:hlinkClick r:id="rId8"/>
          </p:cNvPr>
          <p:cNvPicPr preferRelativeResize="0"/>
          <p:nvPr/>
        </p:nvPicPr>
        <p:blipFill>
          <a:blip r:embed="rId9">
            <a:alphaModFix/>
          </a:blip>
          <a:stretch>
            <a:fillRect/>
          </a:stretch>
        </p:blipFill>
        <p:spPr>
          <a:xfrm>
            <a:off x="6868475" y="3284797"/>
            <a:ext cx="1377075" cy="1388551"/>
          </a:xfrm>
          <a:prstGeom prst="rect">
            <a:avLst/>
          </a:prstGeom>
          <a:noFill/>
          <a:ln>
            <a:noFill/>
          </a:ln>
        </p:spPr>
      </p:pic>
      <p:sp>
        <p:nvSpPr>
          <p:cNvPr id="169" name="Google Shape;169;p27"/>
          <p:cNvSpPr txBox="1"/>
          <p:nvPr/>
        </p:nvSpPr>
        <p:spPr>
          <a:xfrm>
            <a:off x="5382900" y="1618563"/>
            <a:ext cx="3603600" cy="1523700"/>
          </a:xfrm>
          <a:prstGeom prst="rect">
            <a:avLst/>
          </a:prstGeom>
          <a:solidFill>
            <a:schemeClr val="dk1"/>
          </a:solid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This is a “speed-dating” session of tools from a student’s view. We will not be covering a full set-up. If you would like in-depth assistance, contact the WLU Office of eLearning!</a:t>
            </a: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76" name="Google Shape;176;p28"/>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77" name="Google Shape;177;p28"/>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178" name="Google Shape;178;p28"/>
          <p:cNvSpPr txBox="1"/>
          <p:nvPr/>
        </p:nvSpPr>
        <p:spPr>
          <a:xfrm>
            <a:off x="-75" y="945019"/>
            <a:ext cx="9144000" cy="5310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What are this session’s learning objectives?</a:t>
            </a:r>
            <a:endParaRPr sz="3000" b="1">
              <a:solidFill>
                <a:schemeClr val="dk1"/>
              </a:solidFill>
              <a:latin typeface="Calibri"/>
              <a:ea typeface="Calibri"/>
              <a:cs typeface="Calibri"/>
              <a:sym typeface="Calibri"/>
            </a:endParaRPr>
          </a:p>
        </p:txBody>
      </p:sp>
      <p:sp>
        <p:nvSpPr>
          <p:cNvPr id="179" name="Google Shape;179;p28"/>
          <p:cNvSpPr txBox="1"/>
          <p:nvPr/>
        </p:nvSpPr>
        <p:spPr>
          <a:xfrm>
            <a:off x="2239825" y="2021163"/>
            <a:ext cx="6839700" cy="2539800"/>
          </a:xfrm>
          <a:prstGeom prst="rect">
            <a:avLst/>
          </a:prstGeom>
          <a:noFill/>
          <a:ln>
            <a:noFill/>
          </a:ln>
        </p:spPr>
        <p:txBody>
          <a:bodyPr spcFirstLastPara="1" wrap="square" lIns="68575" tIns="68575" rIns="68575" bIns="68575" anchor="t" anchorCtr="0">
            <a:spAutoFit/>
          </a:bodyPr>
          <a:lstStyle/>
          <a:p>
            <a:pPr marL="342900" lvl="0" indent="-266700" algn="l" rtl="0">
              <a:spcBef>
                <a:spcPts val="0"/>
              </a:spcBef>
              <a:spcAft>
                <a:spcPts val="0"/>
              </a:spcAft>
              <a:buSzPts val="1600"/>
              <a:buFont typeface="Calibri"/>
              <a:buAutoNum type="arabicPeriod"/>
            </a:pPr>
            <a:r>
              <a:rPr lang="en" sz="1600">
                <a:solidFill>
                  <a:schemeClr val="dk1"/>
                </a:solidFill>
                <a:latin typeface="Calibri"/>
                <a:ea typeface="Calibri"/>
                <a:cs typeface="Calibri"/>
                <a:sym typeface="Calibri"/>
              </a:rPr>
              <a:t>Use Kahoot and Quizizz for interactive activities.</a:t>
            </a:r>
            <a:endParaRPr sz="1600">
              <a:solidFill>
                <a:schemeClr val="dk1"/>
              </a:solidFill>
              <a:latin typeface="Calibri"/>
              <a:ea typeface="Calibri"/>
              <a:cs typeface="Calibri"/>
              <a:sym typeface="Calibri"/>
            </a:endParaRPr>
          </a:p>
          <a:p>
            <a:pPr marL="342900" lvl="0" indent="-266700" algn="l" rtl="0">
              <a:spcBef>
                <a:spcPts val="0"/>
              </a:spcBef>
              <a:spcAft>
                <a:spcPts val="0"/>
              </a:spcAft>
              <a:buSzPts val="1600"/>
              <a:buFont typeface="Calibri"/>
              <a:buAutoNum type="arabicPeriod"/>
            </a:pPr>
            <a:r>
              <a:rPr lang="en" sz="1600">
                <a:solidFill>
                  <a:schemeClr val="dk1"/>
                </a:solidFill>
                <a:latin typeface="Calibri"/>
                <a:ea typeface="Calibri"/>
                <a:cs typeface="Calibri"/>
                <a:sym typeface="Calibri"/>
              </a:rPr>
              <a:t>Use Google Jamboard, Padlet, and Mindmeister for collaboration and content creation.</a:t>
            </a:r>
            <a:endParaRPr sz="1600">
              <a:solidFill>
                <a:schemeClr val="dk1"/>
              </a:solidFill>
              <a:latin typeface="Calibri"/>
              <a:ea typeface="Calibri"/>
              <a:cs typeface="Calibri"/>
              <a:sym typeface="Calibri"/>
            </a:endParaRPr>
          </a:p>
          <a:p>
            <a:pPr marL="342900" lvl="0" indent="-266700" algn="l" rtl="0">
              <a:spcBef>
                <a:spcPts val="0"/>
              </a:spcBef>
              <a:spcAft>
                <a:spcPts val="0"/>
              </a:spcAft>
              <a:buSzPts val="1600"/>
              <a:buFont typeface="Calibri"/>
              <a:buAutoNum type="arabicPeriod"/>
            </a:pPr>
            <a:r>
              <a:rPr lang="en" sz="1600">
                <a:solidFill>
                  <a:schemeClr val="dk1"/>
                </a:solidFill>
                <a:latin typeface="Calibri"/>
                <a:ea typeface="Calibri"/>
                <a:cs typeface="Calibri"/>
                <a:sym typeface="Calibri"/>
              </a:rPr>
              <a:t>Explain the benefits of using interactive assessments and presentations.</a:t>
            </a:r>
            <a:endParaRPr sz="1600">
              <a:solidFill>
                <a:schemeClr val="dk1"/>
              </a:solidFill>
              <a:latin typeface="Calibri"/>
              <a:ea typeface="Calibri"/>
              <a:cs typeface="Calibri"/>
              <a:sym typeface="Calibri"/>
            </a:endParaRPr>
          </a:p>
          <a:p>
            <a:pPr marL="342900" lvl="0" indent="-266700" algn="l" rtl="0">
              <a:spcBef>
                <a:spcPts val="0"/>
              </a:spcBef>
              <a:spcAft>
                <a:spcPts val="0"/>
              </a:spcAft>
              <a:buSzPts val="1600"/>
              <a:buFont typeface="Calibri"/>
              <a:buAutoNum type="arabicPeriod"/>
            </a:pPr>
            <a:r>
              <a:rPr lang="en" sz="1600">
                <a:solidFill>
                  <a:schemeClr val="dk1"/>
                </a:solidFill>
                <a:latin typeface="Calibri"/>
                <a:ea typeface="Calibri"/>
                <a:cs typeface="Calibri"/>
                <a:sym typeface="Calibri"/>
              </a:rPr>
              <a:t>Encourage student engagement with Flipgrid.</a:t>
            </a:r>
            <a:endParaRPr sz="1600">
              <a:solidFill>
                <a:schemeClr val="dk1"/>
              </a:solidFill>
              <a:latin typeface="Calibri"/>
              <a:ea typeface="Calibri"/>
              <a:cs typeface="Calibri"/>
              <a:sym typeface="Calibri"/>
            </a:endParaRPr>
          </a:p>
          <a:p>
            <a:pPr marL="342900" lvl="0" indent="-266700" algn="l" rtl="0">
              <a:spcBef>
                <a:spcPts val="0"/>
              </a:spcBef>
              <a:spcAft>
                <a:spcPts val="0"/>
              </a:spcAft>
              <a:buSzPts val="1600"/>
              <a:buFont typeface="Calibri"/>
              <a:buAutoNum type="arabicPeriod"/>
            </a:pPr>
            <a:r>
              <a:rPr lang="en" sz="1600">
                <a:solidFill>
                  <a:schemeClr val="dk1"/>
                </a:solidFill>
                <a:latin typeface="Calibri"/>
                <a:ea typeface="Calibri"/>
                <a:cs typeface="Calibri"/>
                <a:sym typeface="Calibri"/>
              </a:rPr>
              <a:t>Integrate tools into instruction and learning management systems.</a:t>
            </a:r>
            <a:endParaRPr sz="1600">
              <a:solidFill>
                <a:schemeClr val="dk1"/>
              </a:solidFill>
              <a:latin typeface="Calibri"/>
              <a:ea typeface="Calibri"/>
              <a:cs typeface="Calibri"/>
              <a:sym typeface="Calibri"/>
            </a:endParaRPr>
          </a:p>
          <a:p>
            <a:pPr marL="342900" lvl="0" indent="-266700" algn="l" rtl="0">
              <a:spcBef>
                <a:spcPts val="0"/>
              </a:spcBef>
              <a:spcAft>
                <a:spcPts val="0"/>
              </a:spcAft>
              <a:buSzPts val="1600"/>
              <a:buFont typeface="Calibri"/>
              <a:buAutoNum type="arabicPeriod"/>
            </a:pPr>
            <a:r>
              <a:rPr lang="en" sz="1600">
                <a:solidFill>
                  <a:schemeClr val="dk1"/>
                </a:solidFill>
                <a:latin typeface="Calibri"/>
                <a:ea typeface="Calibri"/>
                <a:cs typeface="Calibri"/>
                <a:sym typeface="Calibri"/>
              </a:rPr>
              <a:t>Consider ethical and privacy implications of tool use.</a:t>
            </a:r>
            <a:endParaRPr sz="1600">
              <a:solidFill>
                <a:schemeClr val="dk1"/>
              </a:solidFill>
              <a:latin typeface="Calibri"/>
              <a:ea typeface="Calibri"/>
              <a:cs typeface="Calibri"/>
              <a:sym typeface="Calibri"/>
            </a:endParaRPr>
          </a:p>
          <a:p>
            <a:pPr marL="342900" lvl="0" indent="0" algn="l" rtl="0">
              <a:spcBef>
                <a:spcPts val="0"/>
              </a:spcBef>
              <a:spcAft>
                <a:spcPts val="0"/>
              </a:spcAft>
              <a:buNone/>
            </a:pPr>
            <a:endParaRPr sz="1600">
              <a:solidFill>
                <a:schemeClr val="dk1"/>
              </a:solidFill>
              <a:latin typeface="Calibri"/>
              <a:ea typeface="Calibri"/>
              <a:cs typeface="Calibri"/>
              <a:sym typeface="Calibri"/>
            </a:endParaRPr>
          </a:p>
          <a:p>
            <a:pPr marL="342900" lvl="0" indent="0" algn="l" rtl="0">
              <a:spcBef>
                <a:spcPts val="0"/>
              </a:spcBef>
              <a:spcAft>
                <a:spcPts val="0"/>
              </a:spcAft>
              <a:buNone/>
            </a:pPr>
            <a:endParaRPr sz="1000">
              <a:solidFill>
                <a:schemeClr val="dk1"/>
              </a:solidFill>
              <a:latin typeface="Calibri"/>
              <a:ea typeface="Calibri"/>
              <a:cs typeface="Calibri"/>
              <a:sym typeface="Calibri"/>
            </a:endParaRPr>
          </a:p>
          <a:p>
            <a:pPr marL="34290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0" name="Google Shape;180;p28"/>
          <p:cNvPicPr preferRelativeResize="0"/>
          <p:nvPr/>
        </p:nvPicPr>
        <p:blipFill>
          <a:blip r:embed="rId4">
            <a:alphaModFix/>
          </a:blip>
          <a:stretch>
            <a:fillRect/>
          </a:stretch>
        </p:blipFill>
        <p:spPr>
          <a:xfrm>
            <a:off x="-496175" y="1249000"/>
            <a:ext cx="3311975" cy="3311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33"/>
        </a:solidFill>
        <a:effectLst/>
      </p:bgPr>
    </p:bg>
    <p:spTree>
      <p:nvGrpSpPr>
        <p:cNvPr id="1" name="Shape 185"/>
        <p:cNvGrpSpPr/>
        <p:nvPr/>
      </p:nvGrpSpPr>
      <p:grpSpPr>
        <a:xfrm>
          <a:off x="0" y="0"/>
          <a:ext cx="0" cy="0"/>
          <a:chOff x="0" y="0"/>
          <a:chExt cx="0" cy="0"/>
        </a:xfrm>
      </p:grpSpPr>
      <p:pic>
        <p:nvPicPr>
          <p:cNvPr id="186" name="Google Shape;186;p29">
            <a:hlinkClick r:id="rId3"/>
          </p:cNvPr>
          <p:cNvPicPr preferRelativeResize="0"/>
          <p:nvPr/>
        </p:nvPicPr>
        <p:blipFill>
          <a:blip r:embed="rId4">
            <a:alphaModFix/>
          </a:blip>
          <a:stretch>
            <a:fillRect/>
          </a:stretch>
        </p:blipFill>
        <p:spPr>
          <a:xfrm>
            <a:off x="1714926" y="458950"/>
            <a:ext cx="5480076" cy="5480076"/>
          </a:xfrm>
          <a:prstGeom prst="rect">
            <a:avLst/>
          </a:prstGeom>
          <a:noFill/>
          <a:ln>
            <a:noFill/>
          </a:ln>
        </p:spPr>
      </p:pic>
      <p:sp>
        <p:nvSpPr>
          <p:cNvPr id="187" name="Google Shape;187;p29"/>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88" name="Google Shape;188;p29"/>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89" name="Google Shape;189;p29"/>
          <p:cNvPicPr preferRelativeResize="0"/>
          <p:nvPr/>
        </p:nvPicPr>
        <p:blipFill rotWithShape="1">
          <a:blip r:embed="rId5">
            <a:alphaModFix/>
          </a:blip>
          <a:srcRect/>
          <a:stretch/>
        </p:blipFill>
        <p:spPr>
          <a:xfrm>
            <a:off x="149222" y="421965"/>
            <a:ext cx="2763779" cy="374905"/>
          </a:xfrm>
          <a:prstGeom prst="rect">
            <a:avLst/>
          </a:prstGeom>
          <a:noFill/>
          <a:ln>
            <a:noFill/>
          </a:ln>
        </p:spPr>
      </p:pic>
      <p:sp>
        <p:nvSpPr>
          <p:cNvPr id="190" name="Google Shape;190;p29"/>
          <p:cNvSpPr txBox="1"/>
          <p:nvPr/>
        </p:nvSpPr>
        <p:spPr>
          <a:xfrm>
            <a:off x="-75" y="945019"/>
            <a:ext cx="9144000" cy="8388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5000" b="1">
                <a:solidFill>
                  <a:schemeClr val="dk1"/>
                </a:solidFill>
                <a:latin typeface="Calibri"/>
                <a:ea typeface="Calibri"/>
                <a:cs typeface="Calibri"/>
                <a:sym typeface="Calibri"/>
              </a:rPr>
              <a:t>Gamification</a:t>
            </a:r>
            <a:endParaRPr sz="5000"/>
          </a:p>
        </p:txBody>
      </p:sp>
      <p:sp>
        <p:nvSpPr>
          <p:cNvPr id="191" name="Google Shape;191;p29"/>
          <p:cNvSpPr txBox="1"/>
          <p:nvPr/>
        </p:nvSpPr>
        <p:spPr>
          <a:xfrm>
            <a:off x="6585400" y="2718575"/>
            <a:ext cx="2058300" cy="160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5000" b="1">
                <a:solidFill>
                  <a:schemeClr val="dk1"/>
                </a:solidFill>
                <a:latin typeface="Calibri"/>
                <a:ea typeface="Calibri"/>
                <a:cs typeface="Calibri"/>
                <a:sym typeface="Calibri"/>
              </a:rPr>
              <a:t>Est: 30 min</a:t>
            </a:r>
            <a:endParaRPr sz="5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98" name="Google Shape;198;p30"/>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99" name="Google Shape;199;p30"/>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200" name="Google Shape;200;p30"/>
          <p:cNvSpPr txBox="1"/>
          <p:nvPr/>
        </p:nvSpPr>
        <p:spPr>
          <a:xfrm>
            <a:off x="-75" y="1523138"/>
            <a:ext cx="9144000" cy="12468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SzPts val="1800"/>
              <a:buFont typeface="Calibri"/>
              <a:buChar char="●"/>
            </a:pPr>
            <a:r>
              <a:rPr lang="en" sz="1800">
                <a:latin typeface="Calibri"/>
                <a:ea typeface="Calibri"/>
                <a:cs typeface="Calibri"/>
                <a:sym typeface="Calibri"/>
              </a:rPr>
              <a:t>Free account</a:t>
            </a:r>
            <a:endParaRPr sz="1800">
              <a:latin typeface="Calibri"/>
              <a:ea typeface="Calibri"/>
              <a:cs typeface="Calibri"/>
              <a:sym typeface="Calibri"/>
            </a:endParaRPr>
          </a:p>
          <a:p>
            <a:pPr marL="342900" lvl="0" indent="-2794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Make graded quizzes, course reviews with resources</a:t>
            </a:r>
            <a:endParaRPr sz="1800">
              <a:solidFill>
                <a:schemeClr val="dk1"/>
              </a:solidFill>
              <a:latin typeface="Calibri"/>
              <a:ea typeface="Calibri"/>
              <a:cs typeface="Calibri"/>
              <a:sym typeface="Calibri"/>
            </a:endParaRPr>
          </a:p>
          <a:p>
            <a:pPr marL="342900" lvl="0" indent="-2794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Can be played live, virtual live, or assigned as homework</a:t>
            </a:r>
            <a:endParaRPr sz="1800">
              <a:solidFill>
                <a:schemeClr val="dk1"/>
              </a:solidFill>
              <a:latin typeface="Calibri"/>
              <a:ea typeface="Calibri"/>
              <a:cs typeface="Calibri"/>
              <a:sym typeface="Calibri"/>
            </a:endParaRPr>
          </a:p>
          <a:p>
            <a:pPr marL="342900" lvl="0" indent="-279400" algn="l" rtl="0">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Includes data by various markers</a:t>
            </a:r>
            <a:endParaRPr sz="1800">
              <a:latin typeface="Calibri"/>
              <a:ea typeface="Calibri"/>
              <a:cs typeface="Calibri"/>
              <a:sym typeface="Calibri"/>
            </a:endParaRPr>
          </a:p>
        </p:txBody>
      </p:sp>
      <p:sp>
        <p:nvSpPr>
          <p:cNvPr id="201" name="Google Shape;201;p30"/>
          <p:cNvSpPr txBox="1"/>
          <p:nvPr/>
        </p:nvSpPr>
        <p:spPr>
          <a:xfrm>
            <a:off x="-75" y="945019"/>
            <a:ext cx="9144000" cy="5310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Want to make review a game?</a:t>
            </a:r>
            <a:endParaRPr sz="3000" b="1">
              <a:solidFill>
                <a:schemeClr val="dk1"/>
              </a:solidFill>
              <a:latin typeface="Calibri"/>
              <a:ea typeface="Calibri"/>
              <a:cs typeface="Calibri"/>
              <a:sym typeface="Calibri"/>
            </a:endParaRPr>
          </a:p>
        </p:txBody>
      </p:sp>
      <p:sp>
        <p:nvSpPr>
          <p:cNvPr id="202" name="Google Shape;202;p30"/>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400" b="1">
                <a:solidFill>
                  <a:schemeClr val="dk1"/>
                </a:solidFill>
                <a:latin typeface="Calibri"/>
                <a:ea typeface="Calibri"/>
                <a:cs typeface="Calibri"/>
                <a:sym typeface="Calibri"/>
              </a:rPr>
              <a:t>Gamification</a:t>
            </a:r>
            <a:endParaRPr sz="1100"/>
          </a:p>
        </p:txBody>
      </p:sp>
      <p:pic>
        <p:nvPicPr>
          <p:cNvPr id="203" name="Google Shape;203;p30">
            <a:hlinkClick r:id="rId4"/>
          </p:cNvPr>
          <p:cNvPicPr preferRelativeResize="0"/>
          <p:nvPr/>
        </p:nvPicPr>
        <p:blipFill>
          <a:blip r:embed="rId5">
            <a:alphaModFix/>
          </a:blip>
          <a:stretch>
            <a:fillRect/>
          </a:stretch>
        </p:blipFill>
        <p:spPr>
          <a:xfrm>
            <a:off x="6907816" y="1931081"/>
            <a:ext cx="2099834" cy="715256"/>
          </a:xfrm>
          <a:prstGeom prst="rect">
            <a:avLst/>
          </a:prstGeom>
          <a:noFill/>
          <a:ln>
            <a:noFill/>
          </a:ln>
        </p:spPr>
      </p:pic>
      <p:pic>
        <p:nvPicPr>
          <p:cNvPr id="204" name="Google Shape;204;p30">
            <a:hlinkClick r:id="rId6"/>
          </p:cNvPr>
          <p:cNvPicPr preferRelativeResize="0"/>
          <p:nvPr/>
        </p:nvPicPr>
        <p:blipFill>
          <a:blip r:embed="rId7">
            <a:alphaModFix/>
          </a:blip>
          <a:stretch>
            <a:fillRect/>
          </a:stretch>
        </p:blipFill>
        <p:spPr>
          <a:xfrm>
            <a:off x="47250" y="2816981"/>
            <a:ext cx="1644371" cy="1127644"/>
          </a:xfrm>
          <a:prstGeom prst="rect">
            <a:avLst/>
          </a:prstGeom>
          <a:noFill/>
          <a:ln w="38100" cap="flat" cmpd="sng">
            <a:solidFill>
              <a:schemeClr val="dk1"/>
            </a:solidFill>
            <a:prstDash val="solid"/>
            <a:round/>
            <a:headEnd type="none" w="sm" len="sm"/>
            <a:tailEnd type="none" w="sm" len="sm"/>
          </a:ln>
        </p:spPr>
      </p:pic>
      <p:pic>
        <p:nvPicPr>
          <p:cNvPr id="205" name="Google Shape;205;p30">
            <a:hlinkClick r:id="rId8"/>
          </p:cNvPr>
          <p:cNvPicPr preferRelativeResize="0"/>
          <p:nvPr/>
        </p:nvPicPr>
        <p:blipFill>
          <a:blip r:embed="rId9">
            <a:alphaModFix/>
          </a:blip>
          <a:stretch>
            <a:fillRect/>
          </a:stretch>
        </p:blipFill>
        <p:spPr>
          <a:xfrm>
            <a:off x="1451538" y="3049156"/>
            <a:ext cx="2860521" cy="1740338"/>
          </a:xfrm>
          <a:prstGeom prst="rect">
            <a:avLst/>
          </a:prstGeom>
          <a:noFill/>
          <a:ln w="38100" cap="flat" cmpd="sng">
            <a:solidFill>
              <a:schemeClr val="dk1"/>
            </a:solidFill>
            <a:prstDash val="solid"/>
            <a:round/>
            <a:headEnd type="none" w="sm" len="sm"/>
            <a:tailEnd type="none" w="sm" len="sm"/>
          </a:ln>
        </p:spPr>
      </p:pic>
      <p:pic>
        <p:nvPicPr>
          <p:cNvPr id="206" name="Google Shape;206;p30"/>
          <p:cNvPicPr preferRelativeResize="0"/>
          <p:nvPr/>
        </p:nvPicPr>
        <p:blipFill>
          <a:blip r:embed="rId10">
            <a:alphaModFix/>
          </a:blip>
          <a:stretch>
            <a:fillRect/>
          </a:stretch>
        </p:blipFill>
        <p:spPr>
          <a:xfrm>
            <a:off x="3641644" y="2816981"/>
            <a:ext cx="1569975" cy="911100"/>
          </a:xfrm>
          <a:prstGeom prst="rect">
            <a:avLst/>
          </a:prstGeom>
          <a:noFill/>
          <a:ln w="38100" cap="flat" cmpd="sng">
            <a:solidFill>
              <a:schemeClr val="dk1"/>
            </a:solidFill>
            <a:prstDash val="solid"/>
            <a:round/>
            <a:headEnd type="none" w="sm" len="sm"/>
            <a:tailEnd type="none" w="sm" len="sm"/>
          </a:ln>
        </p:spPr>
      </p:pic>
      <p:pic>
        <p:nvPicPr>
          <p:cNvPr id="207" name="Google Shape;207;p30"/>
          <p:cNvPicPr preferRelativeResize="0"/>
          <p:nvPr/>
        </p:nvPicPr>
        <p:blipFill>
          <a:blip r:embed="rId11">
            <a:alphaModFix/>
          </a:blip>
          <a:stretch>
            <a:fillRect/>
          </a:stretch>
        </p:blipFill>
        <p:spPr>
          <a:xfrm>
            <a:off x="6859481" y="2721497"/>
            <a:ext cx="2148169" cy="2148169"/>
          </a:xfrm>
          <a:prstGeom prst="rect">
            <a:avLst/>
          </a:prstGeom>
          <a:noFill/>
          <a:ln>
            <a:noFill/>
          </a:ln>
        </p:spPr>
      </p:pic>
      <p:sp>
        <p:nvSpPr>
          <p:cNvPr id="208" name="Google Shape;208;p30"/>
          <p:cNvSpPr txBox="1"/>
          <p:nvPr/>
        </p:nvSpPr>
        <p:spPr>
          <a:xfrm>
            <a:off x="5335913" y="2715019"/>
            <a:ext cx="1399200" cy="1800900"/>
          </a:xfrm>
          <a:prstGeom prst="rect">
            <a:avLst/>
          </a:prstGeom>
          <a:solidFill>
            <a:srgbClr val="FFC000"/>
          </a:solid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Use phone or computer.</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 sz="1800">
                <a:solidFill>
                  <a:schemeClr val="dk1"/>
                </a:solidFill>
                <a:latin typeface="Calibri"/>
                <a:ea typeface="Calibri"/>
                <a:cs typeface="Calibri"/>
                <a:sym typeface="Calibri"/>
              </a:rPr>
              <a:t>We will play a short game at </a:t>
            </a:r>
            <a:r>
              <a:rPr lang="en" sz="1800" u="sng">
                <a:solidFill>
                  <a:schemeClr val="hlink"/>
                </a:solidFill>
                <a:latin typeface="Calibri"/>
                <a:ea typeface="Calibri"/>
                <a:cs typeface="Calibri"/>
                <a:sym typeface="Calibri"/>
                <a:hlinkClick r:id="rId12"/>
              </a:rPr>
              <a:t>kahoot.it</a:t>
            </a:r>
            <a:endParaRPr sz="1800">
              <a:solidFill>
                <a:schemeClr val="dk1"/>
              </a:solidFill>
              <a:latin typeface="Calibri"/>
              <a:ea typeface="Calibri"/>
              <a:cs typeface="Calibri"/>
              <a:sym typeface="Calibri"/>
            </a:endParaRPr>
          </a:p>
        </p:txBody>
      </p:sp>
      <p:sp>
        <p:nvSpPr>
          <p:cNvPr id="209" name="Google Shape;209;p30"/>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1 </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16" name="Google Shape;216;p31"/>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17" name="Google Shape;217;p31"/>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218" name="Google Shape;218;p31"/>
          <p:cNvSpPr txBox="1"/>
          <p:nvPr/>
        </p:nvSpPr>
        <p:spPr>
          <a:xfrm>
            <a:off x="-75" y="1523138"/>
            <a:ext cx="2530500" cy="31863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SzPts val="1800"/>
              <a:buFont typeface="Calibri"/>
              <a:buChar char="●"/>
            </a:pPr>
            <a:r>
              <a:rPr lang="en" sz="1800">
                <a:latin typeface="Calibri"/>
                <a:ea typeface="Calibri"/>
                <a:cs typeface="Calibri"/>
                <a:sym typeface="Calibri"/>
              </a:rPr>
              <a:t>Free account</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Make graded quizzes, lessons with embedded questions, or flashcards</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Can be played live, virtual live, or assigned as homework</a:t>
            </a:r>
            <a:endParaRPr sz="1800">
              <a:latin typeface="Calibri"/>
              <a:ea typeface="Calibri"/>
              <a:cs typeface="Calibri"/>
              <a:sym typeface="Calibri"/>
            </a:endParaRPr>
          </a:p>
          <a:p>
            <a:pPr marL="342900" lvl="0" indent="-279400" algn="l" rtl="0">
              <a:spcBef>
                <a:spcPts val="0"/>
              </a:spcBef>
              <a:spcAft>
                <a:spcPts val="0"/>
              </a:spcAft>
              <a:buSzPts val="1800"/>
              <a:buFont typeface="Calibri"/>
              <a:buChar char="●"/>
            </a:pPr>
            <a:r>
              <a:rPr lang="en" sz="1800">
                <a:latin typeface="Calibri"/>
                <a:ea typeface="Calibri"/>
                <a:cs typeface="Calibri"/>
                <a:sym typeface="Calibri"/>
              </a:rPr>
              <a:t>Includes data by various markers </a:t>
            </a:r>
            <a:endParaRPr sz="1800">
              <a:latin typeface="Calibri"/>
              <a:ea typeface="Calibri"/>
              <a:cs typeface="Calibri"/>
              <a:sym typeface="Calibri"/>
            </a:endParaRPr>
          </a:p>
        </p:txBody>
      </p:sp>
      <p:sp>
        <p:nvSpPr>
          <p:cNvPr id="219" name="Google Shape;219;p31"/>
          <p:cNvSpPr txBox="1"/>
          <p:nvPr/>
        </p:nvSpPr>
        <p:spPr>
          <a:xfrm>
            <a:off x="-75" y="945019"/>
            <a:ext cx="9144000" cy="5310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Want to make review a game?</a:t>
            </a:r>
            <a:endParaRPr sz="3000" b="1">
              <a:solidFill>
                <a:schemeClr val="dk1"/>
              </a:solidFill>
              <a:latin typeface="Calibri"/>
              <a:ea typeface="Calibri"/>
              <a:cs typeface="Calibri"/>
              <a:sym typeface="Calibri"/>
            </a:endParaRPr>
          </a:p>
        </p:txBody>
      </p:sp>
      <p:sp>
        <p:nvSpPr>
          <p:cNvPr id="220" name="Google Shape;220;p31"/>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400" b="1">
                <a:solidFill>
                  <a:schemeClr val="dk1"/>
                </a:solidFill>
                <a:latin typeface="Calibri"/>
                <a:ea typeface="Calibri"/>
                <a:cs typeface="Calibri"/>
                <a:sym typeface="Calibri"/>
              </a:rPr>
              <a:t>Gamification</a:t>
            </a:r>
            <a:endParaRPr sz="1100"/>
          </a:p>
        </p:txBody>
      </p:sp>
      <p:pic>
        <p:nvPicPr>
          <p:cNvPr id="221" name="Google Shape;221;p31">
            <a:hlinkClick r:id="rId4"/>
          </p:cNvPr>
          <p:cNvPicPr preferRelativeResize="0"/>
          <p:nvPr/>
        </p:nvPicPr>
        <p:blipFill>
          <a:blip r:embed="rId5">
            <a:alphaModFix/>
          </a:blip>
          <a:stretch>
            <a:fillRect/>
          </a:stretch>
        </p:blipFill>
        <p:spPr>
          <a:xfrm>
            <a:off x="2661165" y="1707525"/>
            <a:ext cx="1942692" cy="531000"/>
          </a:xfrm>
          <a:prstGeom prst="rect">
            <a:avLst/>
          </a:prstGeom>
          <a:noFill/>
          <a:ln>
            <a:noFill/>
          </a:ln>
        </p:spPr>
      </p:pic>
      <p:pic>
        <p:nvPicPr>
          <p:cNvPr id="222" name="Google Shape;222;p31"/>
          <p:cNvPicPr preferRelativeResize="0"/>
          <p:nvPr/>
        </p:nvPicPr>
        <p:blipFill>
          <a:blip r:embed="rId6">
            <a:alphaModFix/>
          </a:blip>
          <a:stretch>
            <a:fillRect/>
          </a:stretch>
        </p:blipFill>
        <p:spPr>
          <a:xfrm>
            <a:off x="2558428" y="2721497"/>
            <a:ext cx="2148169" cy="2148169"/>
          </a:xfrm>
          <a:prstGeom prst="rect">
            <a:avLst/>
          </a:prstGeom>
          <a:noFill/>
          <a:ln>
            <a:noFill/>
          </a:ln>
        </p:spPr>
      </p:pic>
      <p:pic>
        <p:nvPicPr>
          <p:cNvPr id="223" name="Google Shape;223;p31">
            <a:hlinkClick r:id="rId7"/>
          </p:cNvPr>
          <p:cNvPicPr preferRelativeResize="0"/>
          <p:nvPr/>
        </p:nvPicPr>
        <p:blipFill>
          <a:blip r:embed="rId8">
            <a:alphaModFix/>
          </a:blip>
          <a:stretch>
            <a:fillRect/>
          </a:stretch>
        </p:blipFill>
        <p:spPr>
          <a:xfrm>
            <a:off x="7658494" y="1005919"/>
            <a:ext cx="1226794" cy="1635713"/>
          </a:xfrm>
          <a:prstGeom prst="rect">
            <a:avLst/>
          </a:prstGeom>
          <a:noFill/>
          <a:ln w="38100" cap="flat" cmpd="sng">
            <a:solidFill>
              <a:schemeClr val="dk1"/>
            </a:solidFill>
            <a:prstDash val="solid"/>
            <a:round/>
            <a:headEnd type="none" w="sm" len="sm"/>
            <a:tailEnd type="none" w="sm" len="sm"/>
          </a:ln>
        </p:spPr>
      </p:pic>
      <p:pic>
        <p:nvPicPr>
          <p:cNvPr id="224" name="Google Shape;224;p31">
            <a:hlinkClick r:id="rId9"/>
          </p:cNvPr>
          <p:cNvPicPr preferRelativeResize="0"/>
          <p:nvPr/>
        </p:nvPicPr>
        <p:blipFill>
          <a:blip r:embed="rId10">
            <a:alphaModFix/>
          </a:blip>
          <a:stretch>
            <a:fillRect/>
          </a:stretch>
        </p:blipFill>
        <p:spPr>
          <a:xfrm>
            <a:off x="4854402" y="2982278"/>
            <a:ext cx="2763787" cy="1429286"/>
          </a:xfrm>
          <a:prstGeom prst="rect">
            <a:avLst/>
          </a:prstGeom>
          <a:noFill/>
          <a:ln w="38100" cap="flat" cmpd="sng">
            <a:solidFill>
              <a:schemeClr val="dk1"/>
            </a:solidFill>
            <a:prstDash val="solid"/>
            <a:round/>
            <a:headEnd type="none" w="sm" len="sm"/>
            <a:tailEnd type="none" w="sm" len="sm"/>
          </a:ln>
        </p:spPr>
      </p:pic>
      <p:sp>
        <p:nvSpPr>
          <p:cNvPr id="225" name="Google Shape;225;p31"/>
          <p:cNvSpPr txBox="1"/>
          <p:nvPr/>
        </p:nvSpPr>
        <p:spPr>
          <a:xfrm>
            <a:off x="4831713" y="1554606"/>
            <a:ext cx="2598900" cy="1246800"/>
          </a:xfrm>
          <a:prstGeom prst="rect">
            <a:avLst/>
          </a:prstGeom>
          <a:solidFill>
            <a:srgbClr val="FFC000"/>
          </a:solid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Use phone or computer.</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 sz="1800">
                <a:solidFill>
                  <a:schemeClr val="dk1"/>
                </a:solidFill>
                <a:latin typeface="Calibri"/>
                <a:ea typeface="Calibri"/>
                <a:cs typeface="Calibri"/>
                <a:sym typeface="Calibri"/>
              </a:rPr>
              <a:t>We will play a short game at </a:t>
            </a:r>
            <a:r>
              <a:rPr lang="en" sz="1800" u="sng">
                <a:solidFill>
                  <a:schemeClr val="hlink"/>
                </a:solidFill>
                <a:latin typeface="Calibri"/>
                <a:ea typeface="Calibri"/>
                <a:cs typeface="Calibri"/>
                <a:sym typeface="Calibri"/>
                <a:hlinkClick r:id="rId11"/>
              </a:rPr>
              <a:t>joinmyquiz.com</a:t>
            </a: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pic>
        <p:nvPicPr>
          <p:cNvPr id="226" name="Google Shape;226;p31"/>
          <p:cNvPicPr preferRelativeResize="0"/>
          <p:nvPr/>
        </p:nvPicPr>
        <p:blipFill>
          <a:blip r:embed="rId12">
            <a:alphaModFix/>
          </a:blip>
          <a:stretch>
            <a:fillRect/>
          </a:stretch>
        </p:blipFill>
        <p:spPr>
          <a:xfrm>
            <a:off x="7765982" y="2830025"/>
            <a:ext cx="1302675" cy="1733776"/>
          </a:xfrm>
          <a:prstGeom prst="rect">
            <a:avLst/>
          </a:prstGeom>
          <a:noFill/>
          <a:ln w="38100" cap="flat" cmpd="sng">
            <a:solidFill>
              <a:schemeClr val="dk1"/>
            </a:solidFill>
            <a:prstDash val="solid"/>
            <a:round/>
            <a:headEnd type="none" w="sm" len="sm"/>
            <a:tailEnd type="none" w="sm" len="sm"/>
          </a:ln>
        </p:spPr>
      </p:pic>
      <p:sp>
        <p:nvSpPr>
          <p:cNvPr id="227" name="Google Shape;227;p31"/>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1</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p:nvPr/>
        </p:nvSpPr>
        <p:spPr>
          <a:xfrm>
            <a:off x="5084950" y="469250"/>
            <a:ext cx="3856200" cy="3830400"/>
          </a:xfrm>
          <a:prstGeom prst="rect">
            <a:avLst/>
          </a:prstGeom>
          <a:solidFill>
            <a:srgbClr val="B7B7B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2"/>
          <p:cNvSpPr/>
          <p:nvPr/>
        </p:nvSpPr>
        <p:spPr>
          <a:xfrm>
            <a:off x="367013" y="448400"/>
            <a:ext cx="3507300" cy="3830400"/>
          </a:xfrm>
          <a:prstGeom prst="rect">
            <a:avLst/>
          </a:prstGeom>
          <a:solidFill>
            <a:srgbClr val="FFC000"/>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2"/>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36" name="Google Shape;236;p32"/>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37" name="Google Shape;237;p32"/>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Gamification</a:t>
            </a:r>
            <a:endParaRPr sz="1100"/>
          </a:p>
        </p:txBody>
      </p:sp>
      <p:sp>
        <p:nvSpPr>
          <p:cNvPr id="238" name="Google Shape;238;p32"/>
          <p:cNvSpPr txBox="1"/>
          <p:nvPr/>
        </p:nvSpPr>
        <p:spPr>
          <a:xfrm>
            <a:off x="-75" y="478950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b="1">
                <a:solidFill>
                  <a:schemeClr val="dk1"/>
                </a:solidFill>
                <a:latin typeface="Calibri"/>
                <a:ea typeface="Calibri"/>
                <a:cs typeface="Calibri"/>
                <a:sym typeface="Calibri"/>
              </a:rPr>
              <a:t>Session Learning Objective: 1, 3</a:t>
            </a:r>
            <a:endParaRPr sz="1100"/>
          </a:p>
        </p:txBody>
      </p:sp>
      <p:sp>
        <p:nvSpPr>
          <p:cNvPr id="239" name="Google Shape;239;p32"/>
          <p:cNvSpPr txBox="1"/>
          <p:nvPr/>
        </p:nvSpPr>
        <p:spPr>
          <a:xfrm>
            <a:off x="5121425" y="497575"/>
            <a:ext cx="37521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Example of assignments in Sakai</a:t>
            </a:r>
            <a:endParaRPr sz="1800">
              <a:solidFill>
                <a:schemeClr val="lt1"/>
              </a:solidFill>
              <a:latin typeface="Calibri"/>
              <a:ea typeface="Calibri"/>
              <a:cs typeface="Calibri"/>
              <a:sym typeface="Calibri"/>
            </a:endParaRPr>
          </a:p>
        </p:txBody>
      </p:sp>
      <p:pic>
        <p:nvPicPr>
          <p:cNvPr id="240" name="Google Shape;240;p32"/>
          <p:cNvPicPr preferRelativeResize="0"/>
          <p:nvPr/>
        </p:nvPicPr>
        <p:blipFill>
          <a:blip r:embed="rId3">
            <a:alphaModFix/>
          </a:blip>
          <a:stretch>
            <a:fillRect/>
          </a:stretch>
        </p:blipFill>
        <p:spPr>
          <a:xfrm>
            <a:off x="488650" y="1145641"/>
            <a:ext cx="3309000" cy="1385858"/>
          </a:xfrm>
          <a:prstGeom prst="rect">
            <a:avLst/>
          </a:prstGeom>
          <a:noFill/>
          <a:ln w="38100" cap="flat" cmpd="sng">
            <a:solidFill>
              <a:schemeClr val="dk1"/>
            </a:solidFill>
            <a:prstDash val="solid"/>
            <a:round/>
            <a:headEnd type="none" w="sm" len="sm"/>
            <a:tailEnd type="none" w="sm" len="sm"/>
          </a:ln>
        </p:spPr>
      </p:pic>
      <p:sp>
        <p:nvSpPr>
          <p:cNvPr id="241" name="Google Shape;241;p32"/>
          <p:cNvSpPr txBox="1"/>
          <p:nvPr/>
        </p:nvSpPr>
        <p:spPr>
          <a:xfrm>
            <a:off x="443975" y="472475"/>
            <a:ext cx="33534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Example of live versions in Sakai</a:t>
            </a:r>
            <a:endParaRPr sz="1800">
              <a:solidFill>
                <a:schemeClr val="lt1"/>
              </a:solidFill>
              <a:latin typeface="Calibri"/>
              <a:ea typeface="Calibri"/>
              <a:cs typeface="Calibri"/>
              <a:sym typeface="Calibri"/>
            </a:endParaRPr>
          </a:p>
        </p:txBody>
      </p:sp>
      <p:pic>
        <p:nvPicPr>
          <p:cNvPr id="242" name="Google Shape;242;p32"/>
          <p:cNvPicPr preferRelativeResize="0"/>
          <p:nvPr/>
        </p:nvPicPr>
        <p:blipFill>
          <a:blip r:embed="rId4">
            <a:alphaModFix/>
          </a:blip>
          <a:stretch>
            <a:fillRect/>
          </a:stretch>
        </p:blipFill>
        <p:spPr>
          <a:xfrm>
            <a:off x="5162362" y="1126650"/>
            <a:ext cx="3664973" cy="1076988"/>
          </a:xfrm>
          <a:prstGeom prst="rect">
            <a:avLst/>
          </a:prstGeom>
          <a:noFill/>
          <a:ln w="38100" cap="flat" cmpd="sng">
            <a:solidFill>
              <a:schemeClr val="dk1"/>
            </a:solidFill>
            <a:prstDash val="solid"/>
            <a:round/>
            <a:headEnd type="none" w="sm" len="sm"/>
            <a:tailEnd type="none" w="sm" len="sm"/>
          </a:ln>
        </p:spPr>
      </p:pic>
      <p:pic>
        <p:nvPicPr>
          <p:cNvPr id="243" name="Google Shape;243;p32"/>
          <p:cNvPicPr preferRelativeResize="0"/>
          <p:nvPr/>
        </p:nvPicPr>
        <p:blipFill>
          <a:blip r:embed="rId5">
            <a:alphaModFix/>
          </a:blip>
          <a:stretch>
            <a:fillRect/>
          </a:stretch>
        </p:blipFill>
        <p:spPr>
          <a:xfrm>
            <a:off x="5269250" y="2789225"/>
            <a:ext cx="3353525" cy="1414700"/>
          </a:xfrm>
          <a:prstGeom prst="rect">
            <a:avLst/>
          </a:prstGeom>
          <a:noFill/>
          <a:ln w="38100" cap="flat" cmpd="sng">
            <a:solidFill>
              <a:schemeClr val="dk1"/>
            </a:solidFill>
            <a:prstDash val="solid"/>
            <a:round/>
            <a:headEnd type="none" w="sm" len="sm"/>
            <a:tailEnd type="none" w="sm" len="sm"/>
          </a:ln>
        </p:spPr>
      </p:pic>
      <p:pic>
        <p:nvPicPr>
          <p:cNvPr id="244" name="Google Shape;244;p32"/>
          <p:cNvPicPr preferRelativeResize="0"/>
          <p:nvPr/>
        </p:nvPicPr>
        <p:blipFill>
          <a:blip r:embed="rId6">
            <a:alphaModFix/>
          </a:blip>
          <a:stretch>
            <a:fillRect/>
          </a:stretch>
        </p:blipFill>
        <p:spPr>
          <a:xfrm>
            <a:off x="514975" y="2832288"/>
            <a:ext cx="3282678" cy="1296525"/>
          </a:xfrm>
          <a:prstGeom prst="rect">
            <a:avLst/>
          </a:prstGeom>
          <a:noFill/>
          <a:ln w="38100" cap="flat" cmpd="sng">
            <a:solidFill>
              <a:schemeClr val="dk1"/>
            </a:solidFill>
            <a:prstDash val="solid"/>
            <a:round/>
            <a:headEnd type="none" w="sm" len="sm"/>
            <a:tailEnd type="none" w="sm" len="sm"/>
          </a:ln>
        </p:spPr>
      </p:pic>
      <p:sp>
        <p:nvSpPr>
          <p:cNvPr id="245" name="Google Shape;245;p32"/>
          <p:cNvSpPr txBox="1"/>
          <p:nvPr/>
        </p:nvSpPr>
        <p:spPr>
          <a:xfrm>
            <a:off x="3029050" y="1965325"/>
            <a:ext cx="1793100" cy="12930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Link is already set to “anyone with link can access”</a:t>
            </a:r>
            <a:endParaRPr sz="1800">
              <a:solidFill>
                <a:schemeClr val="lt1"/>
              </a:solidFill>
              <a:latin typeface="Calibri"/>
              <a:ea typeface="Calibri"/>
              <a:cs typeface="Calibri"/>
              <a:sym typeface="Calibri"/>
            </a:endParaRPr>
          </a:p>
        </p:txBody>
      </p:sp>
      <p:sp>
        <p:nvSpPr>
          <p:cNvPr id="246" name="Google Shape;246;p32"/>
          <p:cNvSpPr/>
          <p:nvPr/>
        </p:nvSpPr>
        <p:spPr>
          <a:xfrm rot="2087297">
            <a:off x="2586206" y="2099251"/>
            <a:ext cx="525287" cy="177348"/>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2"/>
          <p:cNvSpPr txBox="1"/>
          <p:nvPr/>
        </p:nvSpPr>
        <p:spPr>
          <a:xfrm>
            <a:off x="4182150" y="4364325"/>
            <a:ext cx="2799000" cy="461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Calibri"/>
                <a:ea typeface="Calibri"/>
                <a:cs typeface="Calibri"/>
                <a:sym typeface="Calibri"/>
              </a:rPr>
              <a:t>No items to submit in Sakai</a:t>
            </a:r>
            <a:endParaRPr sz="1800">
              <a:solidFill>
                <a:schemeClr val="lt1"/>
              </a:solidFill>
              <a:latin typeface="Calibri"/>
              <a:ea typeface="Calibri"/>
              <a:cs typeface="Calibri"/>
              <a:sym typeface="Calibri"/>
            </a:endParaRPr>
          </a:p>
        </p:txBody>
      </p:sp>
      <p:sp>
        <p:nvSpPr>
          <p:cNvPr id="248" name="Google Shape;248;p32"/>
          <p:cNvSpPr/>
          <p:nvPr/>
        </p:nvSpPr>
        <p:spPr>
          <a:xfrm rot="8094218">
            <a:off x="4139206" y="3904204"/>
            <a:ext cx="1261339" cy="177342"/>
          </a:xfrm>
          <a:prstGeom prst="lef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p:nvPr/>
        </p:nvSpPr>
        <p:spPr>
          <a:xfrm>
            <a:off x="0" y="0"/>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55" name="Google Shape;255;p33"/>
          <p:cNvSpPr/>
          <p:nvPr/>
        </p:nvSpPr>
        <p:spPr>
          <a:xfrm>
            <a:off x="0" y="4869656"/>
            <a:ext cx="9144000" cy="273900"/>
          </a:xfrm>
          <a:prstGeom prst="rect">
            <a:avLst/>
          </a:prstGeom>
          <a:solidFill>
            <a:srgbClr val="FFCC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256" name="Google Shape;256;p33"/>
          <p:cNvPicPr preferRelativeResize="0"/>
          <p:nvPr/>
        </p:nvPicPr>
        <p:blipFill rotWithShape="1">
          <a:blip r:embed="rId3">
            <a:alphaModFix/>
          </a:blip>
          <a:srcRect/>
          <a:stretch/>
        </p:blipFill>
        <p:spPr>
          <a:xfrm>
            <a:off x="149222" y="421965"/>
            <a:ext cx="2763779" cy="374905"/>
          </a:xfrm>
          <a:prstGeom prst="rect">
            <a:avLst/>
          </a:prstGeom>
          <a:noFill/>
          <a:ln>
            <a:noFill/>
          </a:ln>
        </p:spPr>
      </p:pic>
      <p:sp>
        <p:nvSpPr>
          <p:cNvPr id="257" name="Google Shape;257;p33"/>
          <p:cNvSpPr txBox="1"/>
          <p:nvPr/>
        </p:nvSpPr>
        <p:spPr>
          <a:xfrm>
            <a:off x="-3" y="2243950"/>
            <a:ext cx="2185800" cy="963600"/>
          </a:xfrm>
          <a:prstGeom prst="rect">
            <a:avLst/>
          </a:prstGeom>
          <a:noFill/>
          <a:ln>
            <a:noFill/>
          </a:ln>
        </p:spPr>
        <p:txBody>
          <a:bodyPr spcFirstLastPara="1" wrap="square" lIns="68575" tIns="34275" rIns="68575" bIns="34275" anchor="t" anchorCtr="0">
            <a:normAutofit fontScale="62500" lnSpcReduction="10000"/>
          </a:bodyPr>
          <a:lstStyle/>
          <a:p>
            <a:pPr marL="0" marR="0" lvl="0" indent="0" algn="ctr" rtl="0">
              <a:lnSpc>
                <a:spcPct val="90000"/>
              </a:lnSpc>
              <a:spcBef>
                <a:spcPts val="0"/>
              </a:spcBef>
              <a:spcAft>
                <a:spcPts val="0"/>
              </a:spcAft>
              <a:buClr>
                <a:schemeClr val="dk1"/>
              </a:buClr>
              <a:buSzPct val="100000"/>
              <a:buFont typeface="Arial"/>
              <a:buNone/>
            </a:pPr>
            <a:r>
              <a:rPr lang="en" sz="5400" b="1">
                <a:solidFill>
                  <a:schemeClr val="dk1"/>
                </a:solidFill>
                <a:latin typeface="Calibri"/>
                <a:ea typeface="Calibri"/>
                <a:cs typeface="Calibri"/>
                <a:sym typeface="Calibri"/>
              </a:rPr>
              <a:t>Take a 5 min break!</a:t>
            </a:r>
            <a:endParaRPr sz="5400">
              <a:solidFill>
                <a:schemeClr val="dk1"/>
              </a:solidFill>
              <a:latin typeface="Calibri"/>
              <a:ea typeface="Calibri"/>
              <a:cs typeface="Calibri"/>
              <a:sym typeface="Calibri"/>
            </a:endParaRPr>
          </a:p>
        </p:txBody>
      </p:sp>
      <p:sp>
        <p:nvSpPr>
          <p:cNvPr id="258" name="Google Shape;258;p33"/>
          <p:cNvSpPr txBox="1"/>
          <p:nvPr/>
        </p:nvSpPr>
        <p:spPr>
          <a:xfrm>
            <a:off x="0" y="0"/>
            <a:ext cx="9144000" cy="3540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1400" b="1">
                <a:solidFill>
                  <a:schemeClr val="dk1"/>
                </a:solidFill>
                <a:latin typeface="Calibri"/>
                <a:ea typeface="Calibri"/>
                <a:cs typeface="Calibri"/>
                <a:sym typeface="Calibri"/>
              </a:rPr>
              <a:t>Questions</a:t>
            </a:r>
            <a:endParaRPr sz="1100"/>
          </a:p>
        </p:txBody>
      </p:sp>
      <p:pic>
        <p:nvPicPr>
          <p:cNvPr id="259" name="Google Shape;259;p33"/>
          <p:cNvPicPr preferRelativeResize="0"/>
          <p:nvPr/>
        </p:nvPicPr>
        <p:blipFill>
          <a:blip r:embed="rId4">
            <a:alphaModFix/>
          </a:blip>
          <a:stretch>
            <a:fillRect/>
          </a:stretch>
        </p:blipFill>
        <p:spPr>
          <a:xfrm>
            <a:off x="2185825" y="864847"/>
            <a:ext cx="6862400" cy="38601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F36E8B49E75C45898B25229869265D" ma:contentTypeVersion="12" ma:contentTypeDescription="Create a new document." ma:contentTypeScope="" ma:versionID="243fb6b56e33ca87230fb28e3871997b">
  <xsd:schema xmlns:xsd="http://www.w3.org/2001/XMLSchema" xmlns:xs="http://www.w3.org/2001/XMLSchema" xmlns:p="http://schemas.microsoft.com/office/2006/metadata/properties" xmlns:ns3="d3bea1a5-9ca5-4272-8a40-718f4723693c" targetNamespace="http://schemas.microsoft.com/office/2006/metadata/properties" ma:root="true" ma:fieldsID="6c8862b8466013e451196b2bd4ae8b1d" ns3:_="">
    <xsd:import namespace="d3bea1a5-9ca5-4272-8a40-718f4723693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bea1a5-9ca5-4272-8a40-718f472369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F8F5B0-1639-4F05-9D42-B4C68C64D1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bea1a5-9ca5-4272-8a40-718f472369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D8F54D-3BE8-40E0-BB4A-269666987AB4}">
  <ds:schemaRefs>
    <ds:schemaRef ds:uri="http://schemas.microsoft.com/sharepoint/v3/contenttype/forms"/>
  </ds:schemaRefs>
</ds:datastoreItem>
</file>

<file path=customXml/itemProps3.xml><?xml version="1.0" encoding="utf-8"?>
<ds:datastoreItem xmlns:ds="http://schemas.openxmlformats.org/officeDocument/2006/customXml" ds:itemID="{7AD63A68-9A90-43CB-8380-5D9DEF21493A}">
  <ds:schemaRefs>
    <ds:schemaRef ds:uri="http://purl.org/dc/terms/"/>
    <ds:schemaRef ds:uri="http://www.w3.org/XML/1998/namespace"/>
    <ds:schemaRef ds:uri="http://schemas.openxmlformats.org/package/2006/metadata/core-properties"/>
    <ds:schemaRef ds:uri="http://schemas.microsoft.com/office/2006/documentManagement/types"/>
    <ds:schemaRef ds:uri="http://purl.org/dc/elements/1.1/"/>
    <ds:schemaRef ds:uri="d3bea1a5-9ca5-4272-8a40-718f4723693c"/>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899</Words>
  <Application>Microsoft Office PowerPoint</Application>
  <PresentationFormat>On-screen Show (16:9)</PresentationFormat>
  <Paragraphs>171</Paragraphs>
  <Slides>23</Slides>
  <Notes>23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23</vt:i4>
      </vt:variant>
    </vt:vector>
  </HeadingPairs>
  <TitlesOfParts>
    <vt:vector size="27" baseType="lpstr">
      <vt:lpstr>Arial</vt:lpstr>
      <vt:lpstr>Calibri</vt:lpstr>
      <vt:lpstr>Simple Light</vt:lpstr>
      <vt:lpstr>Office Theme</vt:lpstr>
      <vt:lpstr>Enhance Your Courses with Edtech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 Your Courses with Edtech Tools</dc:title>
  <dc:creator>Donna Schuler</dc:creator>
  <cp:lastModifiedBy>Donna Schuler</cp:lastModifiedBy>
  <cp:revision>1</cp:revision>
  <dcterms:modified xsi:type="dcterms:W3CDTF">2023-05-24T14:32:29Z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0x01010013F36E8B49E75C45898B25229869265D</vt:lpwstr>
  </property>
</Properties>
</file>