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Noto Sans Symbols"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GxZhJnjUHuo037b8LWC/STdUJ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open.umn.edu/opentextbook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usg.edu/copyright" TargetMode="External"/><Relationship Id="rId7"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www.edweek.org/teaching-learning/open-educational-" TargetMode="External"/><Relationship Id="rId4" Type="http://schemas.openxmlformats.org/officeDocument/2006/relationships/hyperlink" Target="https://www.unesco.org/en/open-educational-re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s://www.usg.edu/assets/usg/docs/copyright_docs/Fair-Use-Checklist-2020-final.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853111"/>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22222"/>
              </a:buClr>
              <a:buSzPts val="6600"/>
              <a:buFont typeface="arial"/>
              <a:buNone/>
            </a:pPr>
            <a:r>
              <a:rPr lang="en-US" sz="6600" b="0" i="0">
                <a:solidFill>
                  <a:srgbClr val="222222"/>
                </a:solidFill>
                <a:latin typeface="arial"/>
                <a:ea typeface="arial"/>
                <a:cs typeface="arial"/>
                <a:sym typeface="arial"/>
              </a:rPr>
              <a:t>Copyright for Educators</a:t>
            </a:r>
            <a:endParaRPr sz="6600"/>
          </a:p>
        </p:txBody>
      </p:sp>
      <p:pic>
        <p:nvPicPr>
          <p:cNvPr id="85" name="Google Shape;85;p1"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86" name="Google Shape;86;p1"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The Amount and Substantiality Used</a:t>
            </a:r>
            <a:br>
              <a:rPr lang="en-US" sz="4800">
                <a:latin typeface="Calibri"/>
                <a:ea typeface="Calibri"/>
                <a:cs typeface="Calibri"/>
                <a:sym typeface="Calibri"/>
              </a:rPr>
            </a:br>
            <a:r>
              <a:rPr lang="en-US" sz="4800">
                <a:latin typeface="Calibri"/>
                <a:ea typeface="Calibri"/>
                <a:cs typeface="Calibri"/>
                <a:sym typeface="Calibri"/>
              </a:rPr>
              <a:t>	</a:t>
            </a:r>
            <a:r>
              <a:rPr lang="en-US" sz="3600">
                <a:latin typeface="Calibri"/>
                <a:ea typeface="Calibri"/>
                <a:cs typeface="Calibri"/>
                <a:sym typeface="Calibri"/>
              </a:rPr>
              <a:t>Measured both quantitatively and qualitatively</a:t>
            </a:r>
            <a:br>
              <a:rPr lang="en-US" sz="3600">
                <a:latin typeface="Calibri"/>
                <a:ea typeface="Calibri"/>
                <a:cs typeface="Calibri"/>
                <a:sym typeface="Calibri"/>
              </a:rPr>
            </a:br>
            <a:r>
              <a:rPr lang="en-US" sz="3600">
                <a:latin typeface="Calibri"/>
                <a:ea typeface="Calibri"/>
                <a:cs typeface="Calibri"/>
                <a:sym typeface="Calibri"/>
              </a:rPr>
              <a:t>	No exact measure of allowable quantity</a:t>
            </a:r>
            <a:br>
              <a:rPr lang="en-US" sz="3600">
                <a:latin typeface="Calibri"/>
                <a:ea typeface="Calibri"/>
                <a:cs typeface="Calibri"/>
                <a:sym typeface="Calibri"/>
              </a:rPr>
            </a:br>
            <a:r>
              <a:rPr lang="en-US" sz="3600">
                <a:latin typeface="Calibri"/>
                <a:ea typeface="Calibri"/>
                <a:cs typeface="Calibri"/>
                <a:sym typeface="Calibri"/>
              </a:rPr>
              <a:t>	Unfavorable to copy entire work</a:t>
            </a:r>
            <a:br>
              <a:rPr lang="en-US" sz="3600">
                <a:latin typeface="Calibri"/>
                <a:ea typeface="Calibri"/>
                <a:cs typeface="Calibri"/>
                <a:sym typeface="Calibri"/>
              </a:rPr>
            </a:br>
            <a:r>
              <a:rPr lang="en-US" sz="3600">
                <a:latin typeface="Calibri"/>
                <a:ea typeface="Calibri"/>
                <a:cs typeface="Calibri"/>
                <a:sym typeface="Calibri"/>
              </a:rPr>
              <a:t>	Images and motion pictures are problematic</a:t>
            </a:r>
            <a:br>
              <a:rPr lang="en-US" sz="3600">
                <a:latin typeface="Calibri"/>
                <a:ea typeface="Calibri"/>
                <a:cs typeface="Calibri"/>
                <a:sym typeface="Calibri"/>
              </a:rPr>
            </a:br>
            <a:r>
              <a:rPr lang="en-US" sz="3600">
                <a:latin typeface="Calibri"/>
                <a:ea typeface="Calibri"/>
                <a:cs typeface="Calibri"/>
                <a:sym typeface="Calibri"/>
              </a:rPr>
              <a:t>	Unfavorable to use the “heart of the work”</a:t>
            </a:r>
            <a:br>
              <a:rPr lang="en-US" sz="3600">
                <a:latin typeface="Calibri"/>
                <a:ea typeface="Calibri"/>
                <a:cs typeface="Calibri"/>
                <a:sym typeface="Calibri"/>
              </a:rPr>
            </a:br>
            <a:r>
              <a:rPr lang="en-US" sz="3600">
                <a:latin typeface="Calibri"/>
                <a:ea typeface="Calibri"/>
                <a:cs typeface="Calibri"/>
                <a:sym typeface="Calibri"/>
              </a:rPr>
              <a:t>	</a:t>
            </a:r>
            <a:endParaRPr sz="3600"/>
          </a:p>
        </p:txBody>
      </p:sp>
      <p:pic>
        <p:nvPicPr>
          <p:cNvPr id="149" name="Google Shape;149;p10"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50" name="Google Shape;150;p10"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ctrTitle"/>
          </p:nvPr>
        </p:nvSpPr>
        <p:spPr>
          <a:xfrm>
            <a:off x="609600" y="1397001"/>
            <a:ext cx="10947400" cy="4533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The Effect of Use upon the Market or Value</a:t>
            </a:r>
            <a:br>
              <a:rPr lang="en-US" sz="4800">
                <a:latin typeface="Calibri"/>
                <a:ea typeface="Calibri"/>
                <a:cs typeface="Calibri"/>
                <a:sym typeface="Calibri"/>
              </a:rPr>
            </a:br>
            <a:r>
              <a:rPr lang="en-US" sz="4800">
                <a:latin typeface="Calibri"/>
                <a:ea typeface="Calibri"/>
                <a:cs typeface="Calibri"/>
                <a:sym typeface="Calibri"/>
              </a:rPr>
              <a:t>	</a:t>
            </a:r>
            <a:r>
              <a:rPr lang="en-US" sz="3600">
                <a:latin typeface="Calibri"/>
                <a:ea typeface="Calibri"/>
                <a:cs typeface="Calibri"/>
                <a:sym typeface="Calibri"/>
              </a:rPr>
              <a:t>Unfavorable if a digital license is available</a:t>
            </a:r>
            <a:br>
              <a:rPr lang="en-US" sz="3600">
                <a:latin typeface="Calibri"/>
                <a:ea typeface="Calibri"/>
                <a:cs typeface="Calibri"/>
                <a:sym typeface="Calibri"/>
              </a:rPr>
            </a:br>
            <a:r>
              <a:rPr lang="en-US" sz="3600">
                <a:latin typeface="Calibri"/>
                <a:ea typeface="Calibri"/>
                <a:cs typeface="Calibri"/>
                <a:sym typeface="Calibri"/>
              </a:rPr>
              <a:t>	Any commercial use or impact on market or value is 		unfavorable</a:t>
            </a:r>
            <a:br>
              <a:rPr lang="en-US" sz="3600">
                <a:latin typeface="Calibri"/>
                <a:ea typeface="Calibri"/>
                <a:cs typeface="Calibri"/>
                <a:sym typeface="Calibri"/>
              </a:rPr>
            </a:br>
            <a:endParaRPr sz="4800">
              <a:latin typeface="Calibri"/>
              <a:ea typeface="Calibri"/>
              <a:cs typeface="Calibri"/>
              <a:sym typeface="Calibri"/>
            </a:endParaRPr>
          </a:p>
        </p:txBody>
      </p:sp>
      <p:pic>
        <p:nvPicPr>
          <p:cNvPr id="156" name="Google Shape;156;p11"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57" name="Google Shape;157;p11"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latin typeface="Calibri"/>
                <a:ea typeface="Calibri"/>
                <a:cs typeface="Calibri"/>
                <a:sym typeface="Calibri"/>
              </a:rPr>
              <a:t>What can be used?</a:t>
            </a:r>
            <a:br>
              <a:rPr lang="en-US">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a:latin typeface="Calibri"/>
                <a:ea typeface="Calibri"/>
                <a:cs typeface="Calibri"/>
                <a:sym typeface="Calibri"/>
              </a:rPr>
              <a:t>Open Education Resources (OER)</a:t>
            </a:r>
            <a:br>
              <a:rPr lang="en-US">
                <a:latin typeface="Calibri"/>
                <a:ea typeface="Calibri"/>
                <a:cs typeface="Calibri"/>
                <a:sym typeface="Calibri"/>
              </a:rPr>
            </a:br>
            <a:endParaRPr>
              <a:latin typeface="Calibri"/>
              <a:ea typeface="Calibri"/>
              <a:cs typeface="Calibri"/>
              <a:sym typeface="Calibri"/>
            </a:endParaRPr>
          </a:p>
        </p:txBody>
      </p:sp>
      <p:pic>
        <p:nvPicPr>
          <p:cNvPr id="163" name="Google Shape;163;p12"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64" name="Google Shape;164;p12"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Materials for teaching or learning that are either in the public domain or have been released under a license that allows them to be freely used, changed, or shared with others.</a:t>
            </a:r>
            <a:br>
              <a:rPr lang="en-US" sz="4800">
                <a:latin typeface="Calibri"/>
                <a:ea typeface="Calibri"/>
                <a:cs typeface="Calibri"/>
                <a:sym typeface="Calibri"/>
              </a:rPr>
            </a:br>
            <a:endParaRPr sz="4800">
              <a:latin typeface="Calibri"/>
              <a:ea typeface="Calibri"/>
              <a:cs typeface="Calibri"/>
              <a:sym typeface="Calibri"/>
            </a:endParaRPr>
          </a:p>
        </p:txBody>
      </p:sp>
      <p:pic>
        <p:nvPicPr>
          <p:cNvPr id="170" name="Google Shape;170;p13"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71" name="Google Shape;171;p13"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ctrTitle"/>
          </p:nvPr>
        </p:nvSpPr>
        <p:spPr>
          <a:xfrm>
            <a:off x="266330" y="1397001"/>
            <a:ext cx="11647503" cy="45339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800">
                <a:latin typeface="Calibri"/>
                <a:ea typeface="Calibri"/>
                <a:cs typeface="Calibri"/>
                <a:sym typeface="Calibri"/>
              </a:rPr>
              <a:t/>
            </a:r>
            <a:br>
              <a:rPr lang="en-US" sz="4800">
                <a:latin typeface="Calibri"/>
                <a:ea typeface="Calibri"/>
                <a:cs typeface="Calibri"/>
                <a:sym typeface="Calibri"/>
              </a:rPr>
            </a:br>
            <a:r>
              <a:rPr lang="en-US" sz="4800">
                <a:latin typeface="Calibri"/>
                <a:ea typeface="Calibri"/>
                <a:cs typeface="Calibri"/>
                <a:sym typeface="Calibri"/>
              </a:rPr>
              <a:t>Open Educational Resources (OER) are learning, teaching and research materials in any format and medium that reside in the public domain or are under copyright that have been released under an open license, that permit no-cost access, re-use, re-purpose, adaptation and redistribution by others.</a:t>
            </a:r>
            <a:br>
              <a:rPr lang="en-US" sz="4800">
                <a:latin typeface="Calibri"/>
                <a:ea typeface="Calibri"/>
                <a:cs typeface="Calibri"/>
                <a:sym typeface="Calibri"/>
              </a:rPr>
            </a:br>
            <a:endParaRPr sz="4800">
              <a:latin typeface="Calibri"/>
              <a:ea typeface="Calibri"/>
              <a:cs typeface="Calibri"/>
              <a:sym typeface="Calibri"/>
            </a:endParaRPr>
          </a:p>
        </p:txBody>
      </p:sp>
      <p:pic>
        <p:nvPicPr>
          <p:cNvPr id="177" name="Google Shape;177;p14"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78" name="Google Shape;178;p14"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Open Textbooks</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3600" u="sng">
                <a:solidFill>
                  <a:schemeClr val="hlink"/>
                </a:solidFill>
                <a:latin typeface="Calibri"/>
                <a:ea typeface="Calibri"/>
                <a:cs typeface="Calibri"/>
                <a:sym typeface="Calibri"/>
                <a:hlinkClick r:id="rId3"/>
              </a:rPr>
              <a:t>OpenStax</a:t>
            </a:r>
            <a:r>
              <a:rPr lang="en-US" sz="3600">
                <a:latin typeface="Calibri"/>
                <a:ea typeface="Calibri"/>
                <a:cs typeface="Calibri"/>
                <a:sym typeface="Calibri"/>
              </a:rPr>
              <a:t/>
            </a:r>
            <a:br>
              <a:rPr lang="en-US" sz="3600">
                <a:latin typeface="Calibri"/>
                <a:ea typeface="Calibri"/>
                <a:cs typeface="Calibri"/>
                <a:sym typeface="Calibri"/>
              </a:rPr>
            </a:br>
            <a:r>
              <a:rPr lang="en-US" sz="3600" u="sng">
                <a:solidFill>
                  <a:schemeClr val="hlink"/>
                </a:solidFill>
                <a:latin typeface="Calibri"/>
                <a:ea typeface="Calibri"/>
                <a:cs typeface="Calibri"/>
                <a:sym typeface="Calibri"/>
                <a:hlinkClick r:id="rId4"/>
              </a:rPr>
              <a:t>Open Textbook Library</a:t>
            </a:r>
            <a:r>
              <a:rPr lang="en-US" sz="3600">
                <a:latin typeface="Calibri"/>
                <a:ea typeface="Calibri"/>
                <a:cs typeface="Calibri"/>
                <a:sym typeface="Calibri"/>
              </a:rPr>
              <a:t/>
            </a:r>
            <a:br>
              <a:rPr lang="en-US" sz="3600">
                <a:latin typeface="Calibri"/>
                <a:ea typeface="Calibri"/>
                <a:cs typeface="Calibri"/>
                <a:sym typeface="Calibri"/>
              </a:rPr>
            </a:br>
            <a:endParaRPr sz="4800">
              <a:latin typeface="Calibri"/>
              <a:ea typeface="Calibri"/>
              <a:cs typeface="Calibri"/>
              <a:sym typeface="Calibri"/>
            </a:endParaRPr>
          </a:p>
        </p:txBody>
      </p:sp>
      <p:pic>
        <p:nvPicPr>
          <p:cNvPr id="184" name="Google Shape;184;p15" descr="A picture containing text, font, graphic design, logo"/>
          <p:cNvPicPr preferRelativeResize="0"/>
          <p:nvPr/>
        </p:nvPicPr>
        <p:blipFill rotWithShape="1">
          <a:blip r:embed="rId5">
            <a:alphaModFix/>
          </a:blip>
          <a:srcRect/>
          <a:stretch/>
        </p:blipFill>
        <p:spPr>
          <a:xfrm>
            <a:off x="0" y="-28104"/>
            <a:ext cx="5909481" cy="1620161"/>
          </a:xfrm>
          <a:prstGeom prst="rect">
            <a:avLst/>
          </a:prstGeom>
          <a:noFill/>
          <a:ln>
            <a:noFill/>
          </a:ln>
        </p:spPr>
      </p:pic>
      <p:pic>
        <p:nvPicPr>
          <p:cNvPr id="185" name="Google Shape;185;p15" descr="A close up of a logo&#10;&#10;Description automatically generated with low confidence"/>
          <p:cNvPicPr preferRelativeResize="0"/>
          <p:nvPr/>
        </p:nvPicPr>
        <p:blipFill rotWithShape="1">
          <a:blip r:embed="rId6">
            <a:alphaModFix/>
          </a:blip>
          <a:srcRect/>
          <a:stretch/>
        </p:blipFill>
        <p:spPr>
          <a:xfrm>
            <a:off x="6482687" y="6087698"/>
            <a:ext cx="5518245" cy="7703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Licensed Library Resources</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4800">
                <a:latin typeface="Calibri"/>
                <a:ea typeface="Calibri"/>
                <a:cs typeface="Calibri"/>
                <a:sym typeface="Calibri"/>
              </a:rPr>
              <a:t>eBooks</a:t>
            </a:r>
            <a:br>
              <a:rPr lang="en-US" sz="4800">
                <a:latin typeface="Calibri"/>
                <a:ea typeface="Calibri"/>
                <a:cs typeface="Calibri"/>
                <a:sym typeface="Calibri"/>
              </a:rPr>
            </a:br>
            <a:r>
              <a:rPr lang="en-US" sz="4800">
                <a:latin typeface="Calibri"/>
                <a:ea typeface="Calibri"/>
                <a:cs typeface="Calibri"/>
                <a:sym typeface="Calibri"/>
              </a:rPr>
              <a:t>eJournals</a:t>
            </a:r>
            <a:br>
              <a:rPr lang="en-US" sz="4800">
                <a:latin typeface="Calibri"/>
                <a:ea typeface="Calibri"/>
                <a:cs typeface="Calibri"/>
                <a:sym typeface="Calibri"/>
              </a:rPr>
            </a:br>
            <a:r>
              <a:rPr lang="en-US" sz="4800">
                <a:latin typeface="Calibri"/>
                <a:ea typeface="Calibri"/>
                <a:cs typeface="Calibri"/>
                <a:sym typeface="Calibri"/>
              </a:rPr>
              <a:t>Controlled Digital Lending</a:t>
            </a:r>
            <a:br>
              <a:rPr lang="en-US" sz="4800">
                <a:latin typeface="Calibri"/>
                <a:ea typeface="Calibri"/>
                <a:cs typeface="Calibri"/>
                <a:sym typeface="Calibri"/>
              </a:rPr>
            </a:br>
            <a:endParaRPr sz="4800">
              <a:latin typeface="Calibri"/>
              <a:ea typeface="Calibri"/>
              <a:cs typeface="Calibri"/>
              <a:sym typeface="Calibri"/>
            </a:endParaRPr>
          </a:p>
        </p:txBody>
      </p:sp>
      <p:pic>
        <p:nvPicPr>
          <p:cNvPr id="191" name="Google Shape;191;p16"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92" name="Google Shape;192;p16"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eBooks</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4800">
                <a:latin typeface="Calibri"/>
                <a:ea typeface="Calibri"/>
                <a:cs typeface="Calibri"/>
                <a:sym typeface="Calibri"/>
              </a:rPr>
              <a:t>Important that the access to eBooks is unlimited simultaneous users.</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4800">
                <a:latin typeface="Calibri"/>
                <a:ea typeface="Calibri"/>
                <a:cs typeface="Calibri"/>
                <a:sym typeface="Calibri"/>
              </a:rPr>
              <a:t>Access does not mean full copy rights.</a:t>
            </a:r>
            <a:endParaRPr/>
          </a:p>
        </p:txBody>
      </p:sp>
      <p:pic>
        <p:nvPicPr>
          <p:cNvPr id="198" name="Google Shape;198;p17"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99" name="Google Shape;199;p17"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eJournals</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4800">
                <a:latin typeface="Calibri"/>
                <a:ea typeface="Calibri"/>
                <a:cs typeface="Calibri"/>
                <a:sym typeface="Calibri"/>
              </a:rPr>
              <a:t>Access does not mean full copy rights.</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4800">
                <a:latin typeface="Calibri"/>
                <a:ea typeface="Calibri"/>
                <a:cs typeface="Calibri"/>
                <a:sym typeface="Calibri"/>
              </a:rPr>
              <a:t>Exceptions to the standards exist.</a:t>
            </a:r>
            <a:br>
              <a:rPr lang="en-US" sz="4800">
                <a:latin typeface="Calibri"/>
                <a:ea typeface="Calibri"/>
                <a:cs typeface="Calibri"/>
                <a:sym typeface="Calibri"/>
              </a:rPr>
            </a:br>
            <a:endParaRPr sz="4800">
              <a:latin typeface="Calibri"/>
              <a:ea typeface="Calibri"/>
              <a:cs typeface="Calibri"/>
              <a:sym typeface="Calibri"/>
            </a:endParaRPr>
          </a:p>
        </p:txBody>
      </p:sp>
      <p:pic>
        <p:nvPicPr>
          <p:cNvPr id="205" name="Google Shape;205;p18"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206" name="Google Shape;206;p18"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Controlled Digital Lending</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4800">
                <a:latin typeface="Calibri"/>
                <a:ea typeface="Calibri"/>
                <a:cs typeface="Calibri"/>
                <a:sym typeface="Calibri"/>
              </a:rPr>
              <a:t>Physical copies of books can be scanned and sent electronically to patrons.</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endParaRPr sz="4800">
              <a:latin typeface="Calibri"/>
              <a:ea typeface="Calibri"/>
              <a:cs typeface="Calibri"/>
              <a:sym typeface="Calibri"/>
            </a:endParaRPr>
          </a:p>
        </p:txBody>
      </p:sp>
      <p:pic>
        <p:nvPicPr>
          <p:cNvPr id="212" name="Google Shape;212;p19"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213" name="Google Shape;213;p19"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ctrTitle"/>
          </p:nvPr>
        </p:nvSpPr>
        <p:spPr>
          <a:xfrm>
            <a:off x="965200" y="1397001"/>
            <a:ext cx="10261600" cy="9905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Copyright Basics</a:t>
            </a:r>
            <a:endParaRPr/>
          </a:p>
        </p:txBody>
      </p:sp>
      <p:pic>
        <p:nvPicPr>
          <p:cNvPr id="92" name="Google Shape;92;p2"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93" name="Google Shape;93;p2"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
        <p:nvSpPr>
          <p:cNvPr id="94" name="Google Shape;94;p2"/>
          <p:cNvSpPr txBox="1"/>
          <p:nvPr/>
        </p:nvSpPr>
        <p:spPr>
          <a:xfrm>
            <a:off x="558800" y="2565400"/>
            <a:ext cx="11226800" cy="333193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3200" b="0" i="0" u="none" strike="noStrike" cap="none">
                <a:solidFill>
                  <a:srgbClr val="0A0A0A"/>
                </a:solidFill>
                <a:latin typeface="Roboto"/>
                <a:ea typeface="Roboto"/>
                <a:cs typeface="Roboto"/>
                <a:sym typeface="Roboto"/>
              </a:rPr>
              <a:t>Copyright law gives copyright owners the exclusive rights to:</a:t>
            </a:r>
            <a:endParaRPr sz="32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rgbClr val="0A0A0A"/>
              </a:buClr>
              <a:buSzPts val="1000"/>
              <a:buFont typeface="Noto Sans Symbols"/>
              <a:buChar char="∙"/>
            </a:pPr>
            <a:r>
              <a:rPr lang="en-US" sz="3200" b="0" i="0" u="none" strike="noStrike" cap="none">
                <a:solidFill>
                  <a:srgbClr val="0A0A0A"/>
                </a:solidFill>
                <a:latin typeface="Roboto"/>
                <a:ea typeface="Roboto"/>
                <a:cs typeface="Roboto"/>
                <a:sym typeface="Roboto"/>
              </a:rPr>
              <a:t>reproduce a work</a:t>
            </a:r>
            <a:endParaRPr sz="3200" b="0" i="0" u="none" strike="noStrike" cap="none">
              <a:solidFill>
                <a:srgbClr val="0A0A0A"/>
              </a:solidFill>
              <a:latin typeface="Calibri"/>
              <a:ea typeface="Calibri"/>
              <a:cs typeface="Calibri"/>
              <a:sym typeface="Calibri"/>
            </a:endParaRPr>
          </a:p>
          <a:p>
            <a:pPr marL="342900" marR="0" lvl="0" indent="-342900" algn="l" rtl="0">
              <a:lnSpc>
                <a:spcPct val="107000"/>
              </a:lnSpc>
              <a:spcBef>
                <a:spcPts val="0"/>
              </a:spcBef>
              <a:spcAft>
                <a:spcPts val="0"/>
              </a:spcAft>
              <a:buClr>
                <a:srgbClr val="0A0A0A"/>
              </a:buClr>
              <a:buSzPts val="1000"/>
              <a:buFont typeface="Noto Sans Symbols"/>
              <a:buChar char="∙"/>
            </a:pPr>
            <a:r>
              <a:rPr lang="en-US" sz="3200" b="0" i="0" u="none" strike="noStrike" cap="none">
                <a:solidFill>
                  <a:srgbClr val="0A0A0A"/>
                </a:solidFill>
                <a:latin typeface="Roboto"/>
                <a:ea typeface="Roboto"/>
                <a:cs typeface="Roboto"/>
                <a:sym typeface="Roboto"/>
              </a:rPr>
              <a:t>prepare derivative works based on the original</a:t>
            </a:r>
            <a:endParaRPr sz="3200" b="0" i="0" u="none" strike="noStrike" cap="none">
              <a:solidFill>
                <a:srgbClr val="0A0A0A"/>
              </a:solidFill>
              <a:latin typeface="Calibri"/>
              <a:ea typeface="Calibri"/>
              <a:cs typeface="Calibri"/>
              <a:sym typeface="Calibri"/>
            </a:endParaRPr>
          </a:p>
          <a:p>
            <a:pPr marL="342900" marR="0" lvl="0" indent="-342900" algn="l" rtl="0">
              <a:lnSpc>
                <a:spcPct val="107000"/>
              </a:lnSpc>
              <a:spcBef>
                <a:spcPts val="0"/>
              </a:spcBef>
              <a:spcAft>
                <a:spcPts val="0"/>
              </a:spcAft>
              <a:buClr>
                <a:srgbClr val="0A0A0A"/>
              </a:buClr>
              <a:buSzPts val="1000"/>
              <a:buFont typeface="Noto Sans Symbols"/>
              <a:buChar char="∙"/>
            </a:pPr>
            <a:r>
              <a:rPr lang="en-US" sz="3200" b="0" i="0" u="none" strike="noStrike" cap="none">
                <a:solidFill>
                  <a:srgbClr val="0A0A0A"/>
                </a:solidFill>
                <a:latin typeface="Roboto"/>
                <a:ea typeface="Roboto"/>
                <a:cs typeface="Roboto"/>
                <a:sym typeface="Roboto"/>
              </a:rPr>
              <a:t>distribute copies to the public</a:t>
            </a:r>
            <a:endParaRPr sz="3200" b="0" i="0" u="none" strike="noStrike" cap="none">
              <a:solidFill>
                <a:srgbClr val="0A0A0A"/>
              </a:solidFill>
              <a:latin typeface="Calibri"/>
              <a:ea typeface="Calibri"/>
              <a:cs typeface="Calibri"/>
              <a:sym typeface="Calibri"/>
            </a:endParaRPr>
          </a:p>
          <a:p>
            <a:pPr marL="342900" marR="0" lvl="0" indent="-342900" algn="l" rtl="0">
              <a:lnSpc>
                <a:spcPct val="107000"/>
              </a:lnSpc>
              <a:spcBef>
                <a:spcPts val="0"/>
              </a:spcBef>
              <a:spcAft>
                <a:spcPts val="0"/>
              </a:spcAft>
              <a:buClr>
                <a:srgbClr val="0A0A0A"/>
              </a:buClr>
              <a:buSzPts val="1000"/>
              <a:buFont typeface="Noto Sans Symbols"/>
              <a:buChar char="∙"/>
            </a:pPr>
            <a:r>
              <a:rPr lang="en-US" sz="3200" b="0" i="0" u="none" strike="noStrike" cap="none">
                <a:solidFill>
                  <a:srgbClr val="0A0A0A"/>
                </a:solidFill>
                <a:latin typeface="Roboto"/>
                <a:ea typeface="Roboto"/>
                <a:cs typeface="Roboto"/>
                <a:sym typeface="Roboto"/>
              </a:rPr>
              <a:t>perform the work publicly </a:t>
            </a:r>
            <a:endParaRPr/>
          </a:p>
          <a:p>
            <a:pPr marL="342900" marR="0" lvl="0" indent="-342900" algn="l" rtl="0">
              <a:lnSpc>
                <a:spcPct val="107000"/>
              </a:lnSpc>
              <a:spcBef>
                <a:spcPts val="0"/>
              </a:spcBef>
              <a:spcAft>
                <a:spcPts val="0"/>
              </a:spcAft>
              <a:buClr>
                <a:srgbClr val="0A0A0A"/>
              </a:buClr>
              <a:buSzPts val="1000"/>
              <a:buFont typeface="Noto Sans Symbols"/>
              <a:buChar char="∙"/>
            </a:pPr>
            <a:r>
              <a:rPr lang="en-US" sz="3200" b="0" i="0" u="none" strike="noStrike" cap="none">
                <a:solidFill>
                  <a:srgbClr val="0A0A0A"/>
                </a:solidFill>
                <a:latin typeface="Roboto"/>
                <a:ea typeface="Roboto"/>
                <a:cs typeface="Roboto"/>
                <a:sym typeface="Roboto"/>
              </a:rPr>
              <a:t>display the work publicly</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ctrTitle"/>
          </p:nvPr>
        </p:nvSpPr>
        <p:spPr>
          <a:xfrm>
            <a:off x="550416" y="1397001"/>
            <a:ext cx="11256885" cy="4533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References</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2800">
                <a:latin typeface="Calibri"/>
                <a:ea typeface="Calibri"/>
                <a:cs typeface="Calibri"/>
                <a:sym typeface="Calibri"/>
              </a:rPr>
              <a:t>University System of Georgia. (n.d.). </a:t>
            </a:r>
            <a:r>
              <a:rPr lang="en-US" sz="2800" i="1">
                <a:latin typeface="Calibri"/>
                <a:ea typeface="Calibri"/>
                <a:cs typeface="Calibri"/>
                <a:sym typeface="Calibri"/>
              </a:rPr>
              <a:t>Copyright policy</a:t>
            </a:r>
            <a:r>
              <a:rPr lang="en-US" sz="2800">
                <a:latin typeface="Calibri"/>
                <a:ea typeface="Calibri"/>
                <a:cs typeface="Calibri"/>
                <a:sym typeface="Calibri"/>
              </a:rPr>
              <a:t>. University 	System of Georgia. </a:t>
            </a:r>
            <a:r>
              <a:rPr lang="en-US" sz="2800" u="sng">
                <a:solidFill>
                  <a:schemeClr val="hlink"/>
                </a:solidFill>
                <a:latin typeface="Calibri"/>
                <a:ea typeface="Calibri"/>
                <a:cs typeface="Calibri"/>
                <a:sym typeface="Calibri"/>
                <a:hlinkClick r:id="rId3"/>
              </a:rPr>
              <a:t>https://www.usg.edu/copyright</a:t>
            </a:r>
            <a:r>
              <a:rPr lang="en-US" sz="2800">
                <a:latin typeface="Calibri"/>
                <a:ea typeface="Calibri"/>
                <a:cs typeface="Calibri"/>
                <a:sym typeface="Calibri"/>
              </a:rPr>
              <a:t/>
            </a:r>
            <a:br>
              <a:rPr lang="en-US" sz="2800">
                <a:latin typeface="Calibri"/>
                <a:ea typeface="Calibri"/>
                <a:cs typeface="Calibri"/>
                <a:sym typeface="Calibri"/>
              </a:rPr>
            </a:br>
            <a:r>
              <a:rPr lang="en-US" sz="2800">
                <a:latin typeface="Calibri"/>
                <a:ea typeface="Calibri"/>
                <a:cs typeface="Calibri"/>
                <a:sym typeface="Calibri"/>
              </a:rPr>
              <a:t>UNESCO. (n.d.). </a:t>
            </a:r>
            <a:r>
              <a:rPr lang="en-US" sz="2800" i="1">
                <a:latin typeface="Calibri"/>
                <a:ea typeface="Calibri"/>
                <a:cs typeface="Calibri"/>
                <a:sym typeface="Calibri"/>
              </a:rPr>
              <a:t>Open education resources. </a:t>
            </a:r>
            <a:r>
              <a:rPr lang="en-US" sz="2800">
                <a:latin typeface="Calibri"/>
                <a:ea typeface="Calibri"/>
                <a:cs typeface="Calibri"/>
                <a:sym typeface="Calibri"/>
              </a:rPr>
              <a:t>UNESCO. 	</a:t>
            </a:r>
            <a:r>
              <a:rPr lang="en-US" sz="2800" u="sng">
                <a:solidFill>
                  <a:schemeClr val="hlink"/>
                </a:solidFill>
                <a:latin typeface="Calibri"/>
                <a:ea typeface="Calibri"/>
                <a:cs typeface="Calibri"/>
                <a:sym typeface="Calibri"/>
                <a:hlinkClick r:id="rId4"/>
              </a:rPr>
              <a:t>https://www.unesco.org/en/open-educational-resources</a:t>
            </a:r>
            <a:r>
              <a:rPr lang="en-US" sz="2800">
                <a:latin typeface="Calibri"/>
                <a:ea typeface="Calibri"/>
                <a:cs typeface="Calibri"/>
                <a:sym typeface="Calibri"/>
              </a:rPr>
              <a:t/>
            </a:r>
            <a:br>
              <a:rPr lang="en-US" sz="2800">
                <a:latin typeface="Calibri"/>
                <a:ea typeface="Calibri"/>
                <a:cs typeface="Calibri"/>
                <a:sym typeface="Calibri"/>
              </a:rPr>
            </a:br>
            <a:r>
              <a:rPr lang="en-US" sz="2800">
                <a:latin typeface="Calibri"/>
                <a:ea typeface="Calibri"/>
                <a:cs typeface="Calibri"/>
                <a:sym typeface="Calibri"/>
              </a:rPr>
              <a:t>EducationWeek. (2017, April). </a:t>
            </a:r>
            <a:r>
              <a:rPr lang="en-US" sz="2800" i="1">
                <a:latin typeface="Calibri"/>
                <a:ea typeface="Calibri"/>
                <a:cs typeface="Calibri"/>
                <a:sym typeface="Calibri"/>
              </a:rPr>
              <a:t>Open education resources.</a:t>
            </a:r>
            <a:r>
              <a:rPr lang="en-US" sz="2800">
                <a:latin typeface="Calibri"/>
                <a:ea typeface="Calibri"/>
                <a:cs typeface="Calibri"/>
                <a:sym typeface="Calibri"/>
              </a:rPr>
              <a:t> EducationWeek.</a:t>
            </a:r>
            <a:br>
              <a:rPr lang="en-US" sz="2800">
                <a:latin typeface="Calibri"/>
                <a:ea typeface="Calibri"/>
                <a:cs typeface="Calibri"/>
                <a:sym typeface="Calibri"/>
              </a:rPr>
            </a:br>
            <a:r>
              <a:rPr lang="en-US" sz="2800">
                <a:latin typeface="Calibri"/>
                <a:ea typeface="Calibri"/>
                <a:cs typeface="Calibri"/>
                <a:sym typeface="Calibri"/>
              </a:rPr>
              <a:t>	</a:t>
            </a:r>
            <a:r>
              <a:rPr lang="en-US" sz="2800" u="sng">
                <a:solidFill>
                  <a:schemeClr val="hlink"/>
                </a:solidFill>
                <a:latin typeface="Calibri"/>
                <a:ea typeface="Calibri"/>
                <a:cs typeface="Calibri"/>
                <a:sym typeface="Calibri"/>
                <a:hlinkClick r:id="rId5"/>
              </a:rPr>
              <a:t>https://www.edweek.org/teaching-learning/open-educational-</a:t>
            </a:r>
            <a:r>
              <a:rPr lang="en-US" sz="2800">
                <a:latin typeface="Calibri"/>
                <a:ea typeface="Calibri"/>
                <a:cs typeface="Calibri"/>
                <a:sym typeface="Calibri"/>
              </a:rPr>
              <a:t>	resources-oer-overview-and-definition/2017/04</a:t>
            </a:r>
            <a:r>
              <a:rPr lang="en-US" sz="2800" i="1">
                <a:latin typeface="Calibri"/>
                <a:ea typeface="Calibri"/>
                <a:cs typeface="Calibri"/>
                <a:sym typeface="Calibri"/>
              </a:rPr>
              <a:t> </a:t>
            </a:r>
            <a:endParaRPr/>
          </a:p>
        </p:txBody>
      </p:sp>
      <p:pic>
        <p:nvPicPr>
          <p:cNvPr id="219" name="Google Shape;219;p20" descr="A picture containing text, font, graphic design, logo"/>
          <p:cNvPicPr preferRelativeResize="0"/>
          <p:nvPr/>
        </p:nvPicPr>
        <p:blipFill rotWithShape="1">
          <a:blip r:embed="rId6">
            <a:alphaModFix/>
          </a:blip>
          <a:srcRect/>
          <a:stretch/>
        </p:blipFill>
        <p:spPr>
          <a:xfrm>
            <a:off x="0" y="-28104"/>
            <a:ext cx="5909481" cy="1620161"/>
          </a:xfrm>
          <a:prstGeom prst="rect">
            <a:avLst/>
          </a:prstGeom>
          <a:noFill/>
          <a:ln>
            <a:noFill/>
          </a:ln>
        </p:spPr>
      </p:pic>
      <p:pic>
        <p:nvPicPr>
          <p:cNvPr id="220" name="Google Shape;220;p20" descr="A close up of a logo&#10;&#10;Description automatically generated with low confidence"/>
          <p:cNvPicPr preferRelativeResize="0"/>
          <p:nvPr/>
        </p:nvPicPr>
        <p:blipFill rotWithShape="1">
          <a:blip r:embed="rId7">
            <a:alphaModFix/>
          </a:blip>
          <a:srcRect/>
          <a:stretch/>
        </p:blipFill>
        <p:spPr>
          <a:xfrm>
            <a:off x="6482687" y="6087698"/>
            <a:ext cx="5518245" cy="7703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ctrTitle"/>
          </p:nvPr>
        </p:nvSpPr>
        <p:spPr>
          <a:xfrm>
            <a:off x="1054100" y="1592058"/>
            <a:ext cx="10261600" cy="347524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A0A0A"/>
              </a:buClr>
              <a:buSzPts val="4800"/>
              <a:buFont typeface="Calibri"/>
              <a:buNone/>
            </a:pPr>
            <a:r>
              <a:rPr lang="en-US" sz="4800" b="0" i="0">
                <a:solidFill>
                  <a:srgbClr val="0A0A0A"/>
                </a:solidFill>
                <a:latin typeface="Calibri"/>
                <a:ea typeface="Calibri"/>
                <a:cs typeface="Calibri"/>
                <a:sym typeface="Calibri"/>
              </a:rPr>
              <a:t>Copyright law applies to nearly all creative and intellectual works.</a:t>
            </a:r>
            <a:br>
              <a:rPr lang="en-US" sz="4800" b="0" i="0">
                <a:solidFill>
                  <a:srgbClr val="0A0A0A"/>
                </a:solidFill>
                <a:latin typeface="Calibri"/>
                <a:ea typeface="Calibri"/>
                <a:cs typeface="Calibri"/>
                <a:sym typeface="Calibri"/>
              </a:rPr>
            </a:br>
            <a:r>
              <a:rPr lang="en-US" sz="3600" b="0" i="0">
                <a:solidFill>
                  <a:srgbClr val="0A0A0A"/>
                </a:solidFill>
                <a:latin typeface="Calibri"/>
                <a:ea typeface="Calibri"/>
                <a:cs typeface="Calibri"/>
                <a:sym typeface="Calibri"/>
              </a:rPr>
              <a:t/>
            </a:r>
            <a:br>
              <a:rPr lang="en-US" sz="3600" b="0" i="0">
                <a:solidFill>
                  <a:srgbClr val="0A0A0A"/>
                </a:solidFill>
                <a:latin typeface="Calibri"/>
                <a:ea typeface="Calibri"/>
                <a:cs typeface="Calibri"/>
                <a:sym typeface="Calibri"/>
              </a:rPr>
            </a:br>
            <a:r>
              <a:rPr lang="en-US" sz="3600" b="0" i="0">
                <a:solidFill>
                  <a:srgbClr val="0A0A0A"/>
                </a:solidFill>
                <a:latin typeface="Calibri"/>
                <a:ea typeface="Calibri"/>
                <a:cs typeface="Calibri"/>
                <a:sym typeface="Calibri"/>
              </a:rPr>
              <a:t>Books, journals, photographs, art, music, sound recordings, computer programs, websites</a:t>
            </a:r>
            <a:r>
              <a:rPr lang="en-US" sz="1000" b="0" i="0">
                <a:solidFill>
                  <a:srgbClr val="0A0A0A"/>
                </a:solidFill>
                <a:latin typeface="Calibri"/>
                <a:ea typeface="Calibri"/>
                <a:cs typeface="Calibri"/>
                <a:sym typeface="Calibri"/>
              </a:rPr>
              <a:t/>
            </a:r>
            <a:br>
              <a:rPr lang="en-US" sz="1000" b="0" i="0">
                <a:solidFill>
                  <a:srgbClr val="0A0A0A"/>
                </a:solidFill>
                <a:latin typeface="Calibri"/>
                <a:ea typeface="Calibri"/>
                <a:cs typeface="Calibri"/>
                <a:sym typeface="Calibri"/>
              </a:rPr>
            </a:br>
            <a:endParaRPr sz="3200">
              <a:latin typeface="Calibri"/>
              <a:ea typeface="Calibri"/>
              <a:cs typeface="Calibri"/>
              <a:sym typeface="Calibri"/>
            </a:endParaRPr>
          </a:p>
        </p:txBody>
      </p:sp>
      <p:pic>
        <p:nvPicPr>
          <p:cNvPr id="100" name="Google Shape;100;p3"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01" name="Google Shape;101;p3"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ctrTitle"/>
          </p:nvPr>
        </p:nvSpPr>
        <p:spPr>
          <a:xfrm>
            <a:off x="965200" y="1333500"/>
            <a:ext cx="10261600" cy="475419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800">
                <a:latin typeface="Calibri"/>
                <a:ea typeface="Calibri"/>
                <a:cs typeface="Calibri"/>
                <a:sym typeface="Calibri"/>
              </a:rPr>
              <a:t>Works are protected automatically, without copyright notice or registration.</a:t>
            </a:r>
            <a:br>
              <a:rPr lang="en-US" sz="4800">
                <a:latin typeface="Calibri"/>
                <a:ea typeface="Calibri"/>
                <a:cs typeface="Calibri"/>
                <a:sym typeface="Calibri"/>
              </a:rPr>
            </a:br>
            <a:r>
              <a:rPr lang="en-US" sz="4800">
                <a:latin typeface="Calibri"/>
                <a:ea typeface="Calibri"/>
                <a:cs typeface="Calibri"/>
                <a:sym typeface="Calibri"/>
              </a:rPr>
              <a:t/>
            </a:r>
            <a:br>
              <a:rPr lang="en-US" sz="4800">
                <a:latin typeface="Calibri"/>
                <a:ea typeface="Calibri"/>
                <a:cs typeface="Calibri"/>
                <a:sym typeface="Calibri"/>
              </a:rPr>
            </a:br>
            <a:r>
              <a:rPr lang="en-US" sz="4800">
                <a:latin typeface="Calibri"/>
                <a:ea typeface="Calibri"/>
                <a:cs typeface="Calibri"/>
                <a:sym typeface="Calibri"/>
              </a:rPr>
              <a:t>Copyright protection lasts for many decades.</a:t>
            </a:r>
            <a:r>
              <a:rPr lang="en-US" sz="3600">
                <a:latin typeface="Calibri"/>
                <a:ea typeface="Calibri"/>
                <a:cs typeface="Calibri"/>
                <a:sym typeface="Calibri"/>
              </a:rPr>
              <a:t/>
            </a:r>
            <a:br>
              <a:rPr lang="en-US" sz="3600">
                <a:latin typeface="Calibri"/>
                <a:ea typeface="Calibri"/>
                <a:cs typeface="Calibri"/>
                <a:sym typeface="Calibri"/>
              </a:rPr>
            </a:br>
            <a:r>
              <a:rPr lang="en-US" sz="4000">
                <a:latin typeface="Calibri"/>
                <a:ea typeface="Calibri"/>
                <a:cs typeface="Calibri"/>
                <a:sym typeface="Calibri"/>
              </a:rPr>
              <a:t>Today is life of author plus 70 years.</a:t>
            </a:r>
            <a:br>
              <a:rPr lang="en-US" sz="4000">
                <a:latin typeface="Calibri"/>
                <a:ea typeface="Calibri"/>
                <a:cs typeface="Calibri"/>
                <a:sym typeface="Calibri"/>
              </a:rPr>
            </a:br>
            <a:r>
              <a:rPr lang="en-US" sz="4000">
                <a:latin typeface="Calibri"/>
                <a:ea typeface="Calibri"/>
                <a:cs typeface="Calibri"/>
                <a:sym typeface="Calibri"/>
              </a:rPr>
              <a:t>1924-1978 95 years from publication date.</a:t>
            </a:r>
            <a:br>
              <a:rPr lang="en-US" sz="4000">
                <a:latin typeface="Calibri"/>
                <a:ea typeface="Calibri"/>
                <a:cs typeface="Calibri"/>
                <a:sym typeface="Calibri"/>
              </a:rPr>
            </a:br>
            <a:r>
              <a:rPr lang="en-US" sz="4000">
                <a:latin typeface="Calibri"/>
                <a:ea typeface="Calibri"/>
                <a:cs typeface="Calibri"/>
                <a:sym typeface="Calibri"/>
              </a:rPr>
              <a:t>Prior to 1924 is public domain.</a:t>
            </a:r>
            <a:br>
              <a:rPr lang="en-US" sz="4000">
                <a:latin typeface="Calibri"/>
                <a:ea typeface="Calibri"/>
                <a:cs typeface="Calibri"/>
                <a:sym typeface="Calibri"/>
              </a:rPr>
            </a:br>
            <a:endParaRPr sz="3600">
              <a:latin typeface="Calibri"/>
              <a:ea typeface="Calibri"/>
              <a:cs typeface="Calibri"/>
              <a:sym typeface="Calibri"/>
            </a:endParaRPr>
          </a:p>
        </p:txBody>
      </p:sp>
      <p:pic>
        <p:nvPicPr>
          <p:cNvPr id="107" name="Google Shape;107;p4"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08" name="Google Shape;108;p4"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ctrTitle"/>
          </p:nvPr>
        </p:nvSpPr>
        <p:spPr>
          <a:xfrm>
            <a:off x="965200" y="1397001"/>
            <a:ext cx="10261600" cy="35940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Works not protected by copyright:</a:t>
            </a:r>
            <a:br>
              <a:rPr lang="en-US" sz="4800">
                <a:latin typeface="Calibri"/>
                <a:ea typeface="Calibri"/>
                <a:cs typeface="Calibri"/>
                <a:sym typeface="Calibri"/>
              </a:rPr>
            </a:br>
            <a:r>
              <a:rPr lang="en-US" sz="3600">
                <a:latin typeface="Calibri"/>
                <a:ea typeface="Calibri"/>
                <a:cs typeface="Calibri"/>
                <a:sym typeface="Calibri"/>
              </a:rPr>
              <a:t>US government publications</a:t>
            </a:r>
            <a:br>
              <a:rPr lang="en-US" sz="3600">
                <a:latin typeface="Calibri"/>
                <a:ea typeface="Calibri"/>
                <a:cs typeface="Calibri"/>
                <a:sym typeface="Calibri"/>
              </a:rPr>
            </a:br>
            <a:r>
              <a:rPr lang="en-US" sz="3600">
                <a:latin typeface="Calibri"/>
                <a:ea typeface="Calibri"/>
                <a:cs typeface="Calibri"/>
                <a:sym typeface="Calibri"/>
              </a:rPr>
              <a:t>Published prior to 1924</a:t>
            </a:r>
            <a:br>
              <a:rPr lang="en-US" sz="3600">
                <a:latin typeface="Calibri"/>
                <a:ea typeface="Calibri"/>
                <a:cs typeface="Calibri"/>
                <a:sym typeface="Calibri"/>
              </a:rPr>
            </a:br>
            <a:r>
              <a:rPr lang="en-US" sz="3600">
                <a:latin typeface="Calibri"/>
                <a:ea typeface="Calibri"/>
                <a:cs typeface="Calibri"/>
                <a:sym typeface="Calibri"/>
              </a:rPr>
              <a:t>Your institution has a license</a:t>
            </a:r>
            <a:br>
              <a:rPr lang="en-US" sz="3600">
                <a:latin typeface="Calibri"/>
                <a:ea typeface="Calibri"/>
                <a:cs typeface="Calibri"/>
                <a:sym typeface="Calibri"/>
              </a:rPr>
            </a:br>
            <a:r>
              <a:rPr lang="en-US" sz="3600">
                <a:latin typeface="Calibri"/>
                <a:ea typeface="Calibri"/>
                <a:cs typeface="Calibri"/>
                <a:sym typeface="Calibri"/>
              </a:rPr>
              <a:t>Performance or display by instructors or students</a:t>
            </a:r>
            <a:br>
              <a:rPr lang="en-US" sz="3600">
                <a:latin typeface="Calibri"/>
                <a:ea typeface="Calibri"/>
                <a:cs typeface="Calibri"/>
                <a:sym typeface="Calibri"/>
              </a:rPr>
            </a:br>
            <a:r>
              <a:rPr lang="en-US" sz="3600">
                <a:latin typeface="Calibri"/>
                <a:ea typeface="Calibri"/>
                <a:cs typeface="Calibri"/>
                <a:sym typeface="Calibri"/>
              </a:rPr>
              <a:t>	Face to face teaching activities only</a:t>
            </a:r>
            <a:endParaRPr sz="4800">
              <a:latin typeface="Calibri"/>
              <a:ea typeface="Calibri"/>
              <a:cs typeface="Calibri"/>
              <a:sym typeface="Calibri"/>
            </a:endParaRPr>
          </a:p>
        </p:txBody>
      </p:sp>
      <p:pic>
        <p:nvPicPr>
          <p:cNvPr id="114" name="Google Shape;114;p5"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15" name="Google Shape;115;p5"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ctrTitle"/>
          </p:nvPr>
        </p:nvSpPr>
        <p:spPr>
          <a:xfrm>
            <a:off x="965200" y="1397001"/>
            <a:ext cx="10261600" cy="45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u="sng">
                <a:solidFill>
                  <a:schemeClr val="hlink"/>
                </a:solidFill>
                <a:latin typeface="Calibri"/>
                <a:ea typeface="Calibri"/>
                <a:cs typeface="Calibri"/>
                <a:sym typeface="Calibri"/>
                <a:hlinkClick r:id="rId3"/>
              </a:rPr>
              <a:t>Fair Use Checklist</a:t>
            </a:r>
            <a:r>
              <a:rPr lang="en-US" sz="4800"/>
              <a:t/>
            </a:r>
            <a:br>
              <a:rPr lang="en-US" sz="4800"/>
            </a:br>
            <a:r>
              <a:rPr lang="en-US" sz="4800"/>
              <a:t/>
            </a:r>
            <a:br>
              <a:rPr lang="en-US" sz="4800"/>
            </a:br>
            <a:r>
              <a:rPr lang="en-US" sz="4800"/>
              <a:t/>
            </a:r>
            <a:br>
              <a:rPr lang="en-US" sz="4800"/>
            </a:br>
            <a:endParaRPr sz="4800"/>
          </a:p>
        </p:txBody>
      </p:sp>
      <p:pic>
        <p:nvPicPr>
          <p:cNvPr id="121" name="Google Shape;121;p6" descr="A picture containing text, font, graphic design, logo"/>
          <p:cNvPicPr preferRelativeResize="0"/>
          <p:nvPr/>
        </p:nvPicPr>
        <p:blipFill rotWithShape="1">
          <a:blip r:embed="rId4">
            <a:alphaModFix/>
          </a:blip>
          <a:srcRect/>
          <a:stretch/>
        </p:blipFill>
        <p:spPr>
          <a:xfrm>
            <a:off x="0" y="-28104"/>
            <a:ext cx="5909481" cy="1620161"/>
          </a:xfrm>
          <a:prstGeom prst="rect">
            <a:avLst/>
          </a:prstGeom>
          <a:noFill/>
          <a:ln>
            <a:noFill/>
          </a:ln>
        </p:spPr>
      </p:pic>
      <p:pic>
        <p:nvPicPr>
          <p:cNvPr id="122" name="Google Shape;122;p6" descr="A close up of a logo&#10;&#10;Description automatically generated with low confidence"/>
          <p:cNvPicPr preferRelativeResize="0"/>
          <p:nvPr/>
        </p:nvPicPr>
        <p:blipFill rotWithShape="1">
          <a:blip r:embed="rId5">
            <a:alphaModFix/>
          </a:blip>
          <a:srcRect/>
          <a:stretch/>
        </p:blipFill>
        <p:spPr>
          <a:xfrm>
            <a:off x="6482687" y="6087698"/>
            <a:ext cx="5518245" cy="7703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ctrTitle"/>
          </p:nvPr>
        </p:nvSpPr>
        <p:spPr>
          <a:xfrm>
            <a:off x="965200" y="1397001"/>
            <a:ext cx="10299700" cy="31622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Four Factors of Fair Use</a:t>
            </a:r>
            <a:br>
              <a:rPr lang="en-US" sz="4800">
                <a:latin typeface="Calibri"/>
                <a:ea typeface="Calibri"/>
                <a:cs typeface="Calibri"/>
                <a:sym typeface="Calibri"/>
              </a:rPr>
            </a:br>
            <a:r>
              <a:rPr lang="en-US" sz="4800">
                <a:latin typeface="Calibri"/>
                <a:ea typeface="Calibri"/>
                <a:cs typeface="Calibri"/>
                <a:sym typeface="Calibri"/>
              </a:rPr>
              <a:t>	</a:t>
            </a:r>
            <a:r>
              <a:rPr lang="en-US" sz="3600">
                <a:latin typeface="Calibri"/>
                <a:ea typeface="Calibri"/>
                <a:cs typeface="Calibri"/>
                <a:sym typeface="Calibri"/>
              </a:rPr>
              <a:t>The purpose and character of the use</a:t>
            </a:r>
            <a:br>
              <a:rPr lang="en-US" sz="3600">
                <a:latin typeface="Calibri"/>
                <a:ea typeface="Calibri"/>
                <a:cs typeface="Calibri"/>
                <a:sym typeface="Calibri"/>
              </a:rPr>
            </a:br>
            <a:r>
              <a:rPr lang="en-US" sz="3600">
                <a:latin typeface="Calibri"/>
                <a:ea typeface="Calibri"/>
                <a:cs typeface="Calibri"/>
                <a:sym typeface="Calibri"/>
              </a:rPr>
              <a:t>	The nature of copyrighted work</a:t>
            </a:r>
            <a:br>
              <a:rPr lang="en-US" sz="3600">
                <a:latin typeface="Calibri"/>
                <a:ea typeface="Calibri"/>
                <a:cs typeface="Calibri"/>
                <a:sym typeface="Calibri"/>
              </a:rPr>
            </a:br>
            <a:r>
              <a:rPr lang="en-US" sz="3600">
                <a:latin typeface="Calibri"/>
                <a:ea typeface="Calibri"/>
                <a:cs typeface="Calibri"/>
                <a:sym typeface="Calibri"/>
              </a:rPr>
              <a:t>	The amount and substantiality used</a:t>
            </a:r>
            <a:br>
              <a:rPr lang="en-US" sz="3600">
                <a:latin typeface="Calibri"/>
                <a:ea typeface="Calibri"/>
                <a:cs typeface="Calibri"/>
                <a:sym typeface="Calibri"/>
              </a:rPr>
            </a:br>
            <a:r>
              <a:rPr lang="en-US" sz="3600">
                <a:latin typeface="Calibri"/>
                <a:ea typeface="Calibri"/>
                <a:cs typeface="Calibri"/>
                <a:sym typeface="Calibri"/>
              </a:rPr>
              <a:t>	The effect of use upon the market or value</a:t>
            </a:r>
            <a:endParaRPr/>
          </a:p>
        </p:txBody>
      </p:sp>
      <p:pic>
        <p:nvPicPr>
          <p:cNvPr id="128" name="Google Shape;128;p7"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29" name="Google Shape;129;p7"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ctrTitle"/>
          </p:nvPr>
        </p:nvSpPr>
        <p:spPr>
          <a:xfrm>
            <a:off x="965200" y="1397001"/>
            <a:ext cx="10502900" cy="33273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The Purpose and Character of the Use</a:t>
            </a:r>
            <a:br>
              <a:rPr lang="en-US" sz="4800">
                <a:latin typeface="Calibri"/>
                <a:ea typeface="Calibri"/>
                <a:cs typeface="Calibri"/>
                <a:sym typeface="Calibri"/>
              </a:rPr>
            </a:br>
            <a:r>
              <a:rPr lang="en-US" sz="4800">
                <a:latin typeface="Calibri"/>
                <a:ea typeface="Calibri"/>
                <a:cs typeface="Calibri"/>
                <a:sym typeface="Calibri"/>
              </a:rPr>
              <a:t>	</a:t>
            </a:r>
            <a:r>
              <a:rPr lang="en-US" sz="3600">
                <a:latin typeface="Calibri"/>
                <a:ea typeface="Calibri"/>
                <a:cs typeface="Calibri"/>
                <a:sym typeface="Calibri"/>
              </a:rPr>
              <a:t>Favors nonprofit educational use</a:t>
            </a:r>
            <a:br>
              <a:rPr lang="en-US" sz="3600">
                <a:latin typeface="Calibri"/>
                <a:ea typeface="Calibri"/>
                <a:cs typeface="Calibri"/>
                <a:sym typeface="Calibri"/>
              </a:rPr>
            </a:br>
            <a:r>
              <a:rPr lang="en-US" sz="3600">
                <a:latin typeface="Calibri"/>
                <a:ea typeface="Calibri"/>
                <a:cs typeface="Calibri"/>
                <a:sym typeface="Calibri"/>
              </a:rPr>
              <a:t>	Favors use that has been transformed, not copied</a:t>
            </a:r>
            <a:br>
              <a:rPr lang="en-US" sz="3600">
                <a:latin typeface="Calibri"/>
                <a:ea typeface="Calibri"/>
                <a:cs typeface="Calibri"/>
                <a:sym typeface="Calibri"/>
              </a:rPr>
            </a:br>
            <a:r>
              <a:rPr lang="en-US" sz="3600">
                <a:latin typeface="Calibri"/>
                <a:ea typeface="Calibri"/>
                <a:cs typeface="Calibri"/>
                <a:sym typeface="Calibri"/>
              </a:rPr>
              <a:t>	Favors multiple copies for classroom use</a:t>
            </a:r>
            <a:endParaRPr/>
          </a:p>
        </p:txBody>
      </p:sp>
      <p:pic>
        <p:nvPicPr>
          <p:cNvPr id="135" name="Google Shape;135;p8"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36" name="Google Shape;136;p8"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ctrTitle"/>
          </p:nvPr>
        </p:nvSpPr>
        <p:spPr>
          <a:xfrm>
            <a:off x="965200" y="1397001"/>
            <a:ext cx="10261600" cy="37210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The Nature of Copyrighted Work</a:t>
            </a:r>
            <a:br>
              <a:rPr lang="en-US" sz="4800">
                <a:latin typeface="Calibri"/>
                <a:ea typeface="Calibri"/>
                <a:cs typeface="Calibri"/>
                <a:sym typeface="Calibri"/>
              </a:rPr>
            </a:br>
            <a:r>
              <a:rPr lang="en-US" sz="4800">
                <a:latin typeface="Calibri"/>
                <a:ea typeface="Calibri"/>
                <a:cs typeface="Calibri"/>
                <a:sym typeface="Calibri"/>
              </a:rPr>
              <a:t>	</a:t>
            </a:r>
            <a:r>
              <a:rPr lang="en-US" sz="3600">
                <a:latin typeface="Calibri"/>
                <a:ea typeface="Calibri"/>
                <a:cs typeface="Calibri"/>
                <a:sym typeface="Calibri"/>
              </a:rPr>
              <a:t>Favors the use of excerpts of factual information</a:t>
            </a:r>
            <a:br>
              <a:rPr lang="en-US" sz="3600">
                <a:latin typeface="Calibri"/>
                <a:ea typeface="Calibri"/>
                <a:cs typeface="Calibri"/>
                <a:sym typeface="Calibri"/>
              </a:rPr>
            </a:br>
            <a:r>
              <a:rPr lang="en-US" sz="3600">
                <a:latin typeface="Calibri"/>
                <a:ea typeface="Calibri"/>
                <a:cs typeface="Calibri"/>
                <a:sym typeface="Calibri"/>
              </a:rPr>
              <a:t>	Unfavorable works</a:t>
            </a:r>
            <a:br>
              <a:rPr lang="en-US" sz="3600">
                <a:latin typeface="Calibri"/>
                <a:ea typeface="Calibri"/>
                <a:cs typeface="Calibri"/>
                <a:sym typeface="Calibri"/>
              </a:rPr>
            </a:br>
            <a:r>
              <a:rPr lang="en-US" sz="3600">
                <a:latin typeface="Calibri"/>
                <a:ea typeface="Calibri"/>
                <a:cs typeface="Calibri"/>
                <a:sym typeface="Calibri"/>
              </a:rPr>
              <a:t>		Fiction</a:t>
            </a:r>
            <a:br>
              <a:rPr lang="en-US" sz="3600">
                <a:latin typeface="Calibri"/>
                <a:ea typeface="Calibri"/>
                <a:cs typeface="Calibri"/>
                <a:sym typeface="Calibri"/>
              </a:rPr>
            </a:br>
            <a:r>
              <a:rPr lang="en-US" sz="3600">
                <a:latin typeface="Calibri"/>
                <a:ea typeface="Calibri"/>
                <a:cs typeface="Calibri"/>
                <a:sym typeface="Calibri"/>
              </a:rPr>
              <a:t>		Unpublished works</a:t>
            </a:r>
            <a:br>
              <a:rPr lang="en-US" sz="3600">
                <a:latin typeface="Calibri"/>
                <a:ea typeface="Calibri"/>
                <a:cs typeface="Calibri"/>
                <a:sym typeface="Calibri"/>
              </a:rPr>
            </a:br>
            <a:r>
              <a:rPr lang="en-US" sz="3600">
                <a:latin typeface="Calibri"/>
                <a:ea typeface="Calibri"/>
                <a:cs typeface="Calibri"/>
                <a:sym typeface="Calibri"/>
              </a:rPr>
              <a:t>		Test forms and workbook pages</a:t>
            </a:r>
            <a:endParaRPr/>
          </a:p>
        </p:txBody>
      </p:sp>
      <p:pic>
        <p:nvPicPr>
          <p:cNvPr id="142" name="Google Shape;142;p9" descr="A picture containing text, font, graphic design, logo"/>
          <p:cNvPicPr preferRelativeResize="0"/>
          <p:nvPr/>
        </p:nvPicPr>
        <p:blipFill rotWithShape="1">
          <a:blip r:embed="rId3">
            <a:alphaModFix/>
          </a:blip>
          <a:srcRect/>
          <a:stretch/>
        </p:blipFill>
        <p:spPr>
          <a:xfrm>
            <a:off x="0" y="-28104"/>
            <a:ext cx="5909481" cy="1620161"/>
          </a:xfrm>
          <a:prstGeom prst="rect">
            <a:avLst/>
          </a:prstGeom>
          <a:noFill/>
          <a:ln>
            <a:noFill/>
          </a:ln>
        </p:spPr>
      </p:pic>
      <p:pic>
        <p:nvPicPr>
          <p:cNvPr id="143" name="Google Shape;143;p9" descr="A close up of a logo&#10;&#10;Description automatically generated with low confidence"/>
          <p:cNvPicPr preferRelativeResize="0"/>
          <p:nvPr/>
        </p:nvPicPr>
        <p:blipFill rotWithShape="1">
          <a:blip r:embed="rId4">
            <a:alphaModFix/>
          </a:blip>
          <a:srcRect/>
          <a:stretch/>
        </p:blipFill>
        <p:spPr>
          <a:xfrm>
            <a:off x="6482687" y="6087698"/>
            <a:ext cx="5518245" cy="77030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F36E8B49E75C45898B25229869265D" ma:contentTypeVersion="12" ma:contentTypeDescription="Create a new document." ma:contentTypeScope="" ma:versionID="243fb6b56e33ca87230fb28e3871997b">
  <xsd:schema xmlns:xsd="http://www.w3.org/2001/XMLSchema" xmlns:xs="http://www.w3.org/2001/XMLSchema" xmlns:p="http://schemas.microsoft.com/office/2006/metadata/properties" xmlns:ns3="d3bea1a5-9ca5-4272-8a40-718f4723693c" targetNamespace="http://schemas.microsoft.com/office/2006/metadata/properties" ma:root="true" ma:fieldsID="6c8862b8466013e451196b2bd4ae8b1d" ns3:_="">
    <xsd:import namespace="d3bea1a5-9ca5-4272-8a40-718f472369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ea1a5-9ca5-4272-8a40-718f47236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E2C19F-AC6D-492C-9E68-04BB89BF5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bea1a5-9ca5-4272-8a40-718f47236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6CE62D-5D2E-4397-87E3-154A15B92AFC}">
  <ds:schemaRefs>
    <ds:schemaRef ds:uri="http://schemas.microsoft.com/sharepoint/v3/contenttype/forms"/>
  </ds:schemaRefs>
</ds:datastoreItem>
</file>

<file path=customXml/itemProps3.xml><?xml version="1.0" encoding="utf-8"?>
<ds:datastoreItem xmlns:ds="http://schemas.openxmlformats.org/officeDocument/2006/customXml" ds:itemID="{E17B09CE-FBCA-4502-B122-804CB9133066}">
  <ds:schemaRefs>
    <ds:schemaRef ds:uri="http://schemas.microsoft.com/office/2006/documentManagement/types"/>
    <ds:schemaRef ds:uri="http://purl.org/dc/elements/1.1/"/>
    <ds:schemaRef ds:uri="http://www.w3.org/XML/1998/namespace"/>
    <ds:schemaRef ds:uri="d3bea1a5-9ca5-4272-8a40-718f4723693c"/>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599</Words>
  <Application>Microsoft Office PowerPoint</Application>
  <PresentationFormat>Widescreen</PresentationFormat>
  <Paragraphs>26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Roboto</vt:lpstr>
      <vt:lpstr>Noto Sans Symbols</vt:lpstr>
      <vt:lpstr>arial</vt:lpstr>
      <vt:lpstr>Office Theme</vt:lpstr>
      <vt:lpstr>Copyright for Educators</vt:lpstr>
      <vt:lpstr>Copyright Basics</vt:lpstr>
      <vt:lpstr>Copyright law applies to nearly all creative and intellectual works.  Books, journals, photographs, art, music, sound recordings, computer programs, websites </vt:lpstr>
      <vt:lpstr>Works are protected automatically, without copyright notice or registration.  Copyright protection lasts for many decades. Today is life of author plus 70 years. 1924-1978 95 years from publication date. Prior to 1924 is public domain. </vt:lpstr>
      <vt:lpstr>Works not protected by copyright: US government publications Published prior to 1924 Your institution has a license Performance or display by instructors or students  Face to face teaching activities only</vt:lpstr>
      <vt:lpstr>Fair Use Checklist   </vt:lpstr>
      <vt:lpstr>Four Factors of Fair Use  The purpose and character of the use  The nature of copyrighted work  The amount and substantiality used  The effect of use upon the market or value</vt:lpstr>
      <vt:lpstr>The Purpose and Character of the Use  Favors nonprofit educational use  Favors use that has been transformed, not copied  Favors multiple copies for classroom use</vt:lpstr>
      <vt:lpstr>The Nature of Copyrighted Work  Favors the use of excerpts of factual information  Unfavorable works   Fiction   Unpublished works   Test forms and workbook pages</vt:lpstr>
      <vt:lpstr>The Amount and Substantiality Used  Measured both quantitatively and qualitatively  No exact measure of allowable quantity  Unfavorable to copy entire work  Images and motion pictures are problematic  Unfavorable to use the “heart of the work”  </vt:lpstr>
      <vt:lpstr>The Effect of Use upon the Market or Value  Unfavorable if a digital license is available  Any commercial use or impact on market or value is   unfavorable </vt:lpstr>
      <vt:lpstr>What can be used?  Open Education Resources (OER) </vt:lpstr>
      <vt:lpstr>Materials for teaching or learning that are either in the public domain or have been released under a license that allows them to be freely used, changed, or shared with others. </vt:lpstr>
      <vt:lpstr> Open Educational Resources (OER) are learning, teaching and research materials in any format and medium that reside in the public domain or are under copyright that have been released under an open license, that permit no-cost access, re-use, re-purpose, adaptation and redistribution by others. </vt:lpstr>
      <vt:lpstr>Open Textbooks  OpenStax Open Textbook Library </vt:lpstr>
      <vt:lpstr>Licensed Library Resources  eBooks eJournals Controlled Digital Lending </vt:lpstr>
      <vt:lpstr>eBooks  Important that the access to eBooks is unlimited simultaneous users.  Access does not mean full copy rights.</vt:lpstr>
      <vt:lpstr>eJournals  Access does not mean full copy rights.  Exceptions to the standards exist. </vt:lpstr>
      <vt:lpstr>Controlled Digital Lending  Physical copies of books can be scanned and sent electronically to patrons.  </vt:lpstr>
      <vt:lpstr>References  University System of Georgia. (n.d.). Copyright policy. University  System of Georgia. https://www.usg.edu/copyright UNESCO. (n.d.). Open education resources. UNESCO.  https://www.unesco.org/en/open-educational-resources EducationWeek. (2017, April). Open education resources. EducationWeek.  https://www.edweek.org/teaching-learning/open-educational- resources-oer-overview-and-definition/2017/04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for Educators</dc:title>
  <dc:creator>Roger Getz</dc:creator>
  <cp:lastModifiedBy>Donna Schuler</cp:lastModifiedBy>
  <cp:revision>1</cp:revision>
  <dcterms:created xsi:type="dcterms:W3CDTF">2023-05-22T21:09:28Z</dcterms:created>
  <dcterms:modified xsi:type="dcterms:W3CDTF">2023-05-24T14:21:48Z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0x01010013F36E8B49E75C45898B25229869265D</vt:lpwstr>
  </property>
</Properties>
</file>