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3" r:id="rId4"/>
    <p:sldId id="275" r:id="rId5"/>
    <p:sldId id="276" r:id="rId6"/>
    <p:sldId id="277" r:id="rId7"/>
    <p:sldId id="278" r:id="rId8"/>
    <p:sldId id="279" r:id="rId9"/>
    <p:sldId id="280" r:id="rId10"/>
    <p:sldId id="281" r:id="rId11"/>
    <p:sldId id="273" r:id="rId12"/>
    <p:sldId id="272" r:id="rId13"/>
    <p:sldId id="263" r:id="rId14"/>
    <p:sldId id="264" r:id="rId15"/>
    <p:sldId id="267" r:id="rId16"/>
    <p:sldId id="271" r:id="rId17"/>
    <p:sldId id="265" r:id="rId18"/>
    <p:sldId id="266" r:id="rId19"/>
    <p:sldId id="268"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Todd" initials="ST" lastIdx="1" clrIdx="0">
    <p:extLst>
      <p:ext uri="{19B8F6BF-5375-455C-9EA6-DF929625EA0E}">
        <p15:presenceInfo xmlns:p15="http://schemas.microsoft.com/office/powerpoint/2012/main" userId="Shawn T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www.gsa.gov/"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Travel Settlements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615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Search for City &amp; State</a:t>
            </a:r>
            <a:endParaRPr lang="en-US" dirty="0"/>
          </a:p>
        </p:txBody>
      </p:sp>
      <p:pic>
        <p:nvPicPr>
          <p:cNvPr id="4" name="Content Placeholder 3"/>
          <p:cNvPicPr>
            <a:picLocks noGrp="1" noChangeAspect="1"/>
          </p:cNvPicPr>
          <p:nvPr>
            <p:ph idx="1"/>
          </p:nvPr>
        </p:nvPicPr>
        <p:blipFill>
          <a:blip r:embed="rId2"/>
          <a:stretch>
            <a:fillRect/>
          </a:stretch>
        </p:blipFill>
        <p:spPr>
          <a:xfrm>
            <a:off x="929049" y="2160588"/>
            <a:ext cx="8093940" cy="3881437"/>
          </a:xfrm>
          <a:prstGeom prst="rect">
            <a:avLst/>
          </a:prstGeom>
        </p:spPr>
      </p:pic>
    </p:spTree>
    <p:extLst>
      <p:ext uri="{BB962C8B-B14F-4D97-AF65-F5344CB8AC3E}">
        <p14:creationId xmlns:p14="http://schemas.microsoft.com/office/powerpoint/2010/main" val="140126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Settlement Form Sample</a:t>
            </a:r>
            <a:endParaRPr lang="en-US" dirty="0"/>
          </a:p>
        </p:txBody>
      </p:sp>
      <p:pic>
        <p:nvPicPr>
          <p:cNvPr id="4" name="Content Placeholder 3" descr="Travel-Expense-Settlement-Form -Sample  [Compatibility Mode] - Exc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035" y="2160588"/>
            <a:ext cx="7115967" cy="3881437"/>
          </a:xfrm>
        </p:spPr>
      </p:pic>
    </p:spTree>
    <p:extLst>
      <p:ext uri="{BB962C8B-B14F-4D97-AF65-F5344CB8AC3E}">
        <p14:creationId xmlns:p14="http://schemas.microsoft.com/office/powerpoint/2010/main" val="305037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Form Sample</a:t>
            </a:r>
            <a:endParaRPr lang="en-US" dirty="0"/>
          </a:p>
        </p:txBody>
      </p:sp>
      <p:pic>
        <p:nvPicPr>
          <p:cNvPr id="4" name="Content Placeholder 3" descr="Travel-Expense-Settlement-Form -Sample  [Compatibility Mode] - Exc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035" y="2160588"/>
            <a:ext cx="7115967" cy="3881437"/>
          </a:xfrm>
        </p:spPr>
      </p:pic>
    </p:spTree>
    <p:extLst>
      <p:ext uri="{BB962C8B-B14F-4D97-AF65-F5344CB8AC3E}">
        <p14:creationId xmlns:p14="http://schemas.microsoft.com/office/powerpoint/2010/main" val="409940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Hotel Receipt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77334" y="609600"/>
            <a:ext cx="6836832" cy="3845718"/>
          </a:xfrm>
        </p:spPr>
      </p:pic>
      <p:sp>
        <p:nvSpPr>
          <p:cNvPr id="4" name="Text Placeholder 3"/>
          <p:cNvSpPr>
            <a:spLocks noGrp="1"/>
          </p:cNvSpPr>
          <p:nvPr>
            <p:ph type="body" sz="half" idx="2"/>
          </p:nvPr>
        </p:nvSpPr>
        <p:spPr/>
        <p:txBody>
          <a:bodyPr/>
          <a:lstStyle/>
          <a:p>
            <a:r>
              <a:rPr lang="en-US" dirty="0" smtClean="0"/>
              <a:t>Your hotel receipts should be broken down by day. The state will not accept a receipt showing the charges in one lump sum. Your name exactly as it is in Oasis must be listed on the hotel receipt.</a:t>
            </a:r>
            <a:endParaRPr lang="en-US" dirty="0"/>
          </a:p>
        </p:txBody>
      </p:sp>
    </p:spTree>
    <p:extLst>
      <p:ext uri="{BB962C8B-B14F-4D97-AF65-F5344CB8AC3E}">
        <p14:creationId xmlns:p14="http://schemas.microsoft.com/office/powerpoint/2010/main" val="170085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Receipts</a:t>
            </a:r>
            <a:endParaRPr lang="en-US" dirty="0"/>
          </a:p>
        </p:txBody>
      </p:sp>
      <p:pic>
        <p:nvPicPr>
          <p:cNvPr id="5" name="Picture Placeholder 4" descr="Sample Receipts.pdf - Adobe Acrobat Reader DC"/>
          <p:cNvPicPr>
            <a:picLocks noGrp="1" noChangeAspect="1"/>
          </p:cNvPicPr>
          <p:nvPr>
            <p:ph type="pic" idx="1"/>
          </p:nvPr>
        </p:nvPicPr>
        <p:blipFill>
          <a:blip r:embed="rId2">
            <a:extLst>
              <a:ext uri="{28A0092B-C50C-407E-A947-70E740481C1C}">
                <a14:useLocalDpi xmlns:a14="http://schemas.microsoft.com/office/drawing/2010/main" val="0"/>
              </a:ext>
            </a:extLst>
          </a:blip>
          <a:srcRect t="9000" b="9000"/>
          <a:stretch>
            <a:fillRect/>
          </a:stretch>
        </p:blipFill>
        <p:spPr/>
      </p:pic>
      <p:sp>
        <p:nvSpPr>
          <p:cNvPr id="4" name="Text Placeholder 3"/>
          <p:cNvSpPr>
            <a:spLocks noGrp="1"/>
          </p:cNvSpPr>
          <p:nvPr>
            <p:ph type="body" sz="half" idx="2"/>
          </p:nvPr>
        </p:nvSpPr>
        <p:spPr/>
        <p:txBody>
          <a:bodyPr/>
          <a:lstStyle/>
          <a:p>
            <a:r>
              <a:rPr lang="en-US" dirty="0" smtClean="0"/>
              <a:t>Receipts must be original and itemized. It helps if the receipts are neatly taped on paper for expedited processing. If receipts are only paper clipped to the Travel Settlement Form, it takes much longer to organize them, and for scanning purposes, they have to be taped to paper to upload to the state.</a:t>
            </a:r>
            <a:endParaRPr lang="en-US" dirty="0"/>
          </a:p>
        </p:txBody>
      </p:sp>
    </p:spTree>
    <p:extLst>
      <p:ext uri="{BB962C8B-B14F-4D97-AF65-F5344CB8AC3E}">
        <p14:creationId xmlns:p14="http://schemas.microsoft.com/office/powerpoint/2010/main" val="3587357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Acceptable Receipt Submittal</a:t>
            </a:r>
            <a:endParaRPr lang="en-US" dirty="0"/>
          </a:p>
        </p:txBody>
      </p:sp>
      <p:pic>
        <p:nvPicPr>
          <p:cNvPr id="4" name="Content Placeholder 3"/>
          <p:cNvPicPr>
            <a:picLocks noGrp="1" noChangeAspect="1"/>
          </p:cNvPicPr>
          <p:nvPr>
            <p:ph idx="1"/>
          </p:nvPr>
        </p:nvPicPr>
        <p:blipFill>
          <a:blip r:embed="rId2"/>
          <a:stretch>
            <a:fillRect/>
          </a:stretch>
        </p:blipFill>
        <p:spPr>
          <a:xfrm>
            <a:off x="2461757" y="2160588"/>
            <a:ext cx="5028524" cy="3881437"/>
          </a:xfrm>
          <a:prstGeom prst="rect">
            <a:avLst/>
          </a:prstGeom>
        </p:spPr>
      </p:pic>
    </p:spTree>
    <p:extLst>
      <p:ext uri="{BB962C8B-B14F-4D97-AF65-F5344CB8AC3E}">
        <p14:creationId xmlns:p14="http://schemas.microsoft.com/office/powerpoint/2010/main" val="172566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2126" y="-4674334"/>
            <a:ext cx="20996252" cy="16206668"/>
          </a:xfrm>
          <a:prstGeom prst="rect">
            <a:avLst/>
          </a:prstGeom>
        </p:spPr>
      </p:pic>
    </p:spTree>
    <p:extLst>
      <p:ext uri="{BB962C8B-B14F-4D97-AF65-F5344CB8AC3E}">
        <p14:creationId xmlns:p14="http://schemas.microsoft.com/office/powerpoint/2010/main" val="187638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Acceptable Purchases</a:t>
            </a:r>
            <a:endParaRPr lang="en-US" dirty="0"/>
          </a:p>
        </p:txBody>
      </p:sp>
      <p:sp>
        <p:nvSpPr>
          <p:cNvPr id="3" name="Content Placeholder 2"/>
          <p:cNvSpPr>
            <a:spLocks noGrp="1"/>
          </p:cNvSpPr>
          <p:nvPr>
            <p:ph idx="1"/>
          </p:nvPr>
        </p:nvSpPr>
        <p:spPr/>
        <p:txBody>
          <a:bodyPr/>
          <a:lstStyle/>
          <a:p>
            <a:r>
              <a:rPr lang="en-US" dirty="0" smtClean="0"/>
              <a:t>You are allowed to be reimbursed for acceptable items not paid for by P-Card.</a:t>
            </a:r>
          </a:p>
          <a:p>
            <a:r>
              <a:rPr lang="en-US" dirty="0" smtClean="0"/>
              <a:t>Examples:</a:t>
            </a:r>
          </a:p>
          <a:p>
            <a:r>
              <a:rPr lang="en-US" dirty="0" smtClean="0"/>
              <a:t>Hotel expenses paid by personal credit card</a:t>
            </a:r>
          </a:p>
          <a:p>
            <a:r>
              <a:rPr lang="en-US" dirty="0" smtClean="0"/>
              <a:t>Air Fare paid by personal credit card</a:t>
            </a:r>
          </a:p>
          <a:p>
            <a:r>
              <a:rPr lang="en-US" dirty="0" smtClean="0"/>
              <a:t>Car Rentals paid by personal credit card (only for exception reasons)</a:t>
            </a:r>
          </a:p>
          <a:p>
            <a:r>
              <a:rPr lang="en-US" dirty="0" smtClean="0"/>
              <a:t>Meals</a:t>
            </a:r>
          </a:p>
          <a:p>
            <a:r>
              <a:rPr lang="en-US" dirty="0" smtClean="0"/>
              <a:t>Taxis, Uber or Lyft</a:t>
            </a:r>
          </a:p>
          <a:p>
            <a:r>
              <a:rPr lang="en-US" dirty="0" smtClean="0"/>
              <a:t>Parking Fees</a:t>
            </a:r>
          </a:p>
          <a:p>
            <a:r>
              <a:rPr lang="en-US" dirty="0" smtClean="0"/>
              <a:t>Toll Fees (only if no fleet vehicle is available, Fleet vehicles have EZ Pass)</a:t>
            </a:r>
            <a:endParaRPr lang="en-US" dirty="0"/>
          </a:p>
        </p:txBody>
      </p:sp>
    </p:spTree>
    <p:extLst>
      <p:ext uri="{BB962C8B-B14F-4D97-AF65-F5344CB8AC3E}">
        <p14:creationId xmlns:p14="http://schemas.microsoft.com/office/powerpoint/2010/main" val="2967441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Not Reimbursable</a:t>
            </a:r>
            <a:endParaRPr lang="en-US" dirty="0"/>
          </a:p>
        </p:txBody>
      </p:sp>
      <p:sp>
        <p:nvSpPr>
          <p:cNvPr id="3" name="Content Placeholder 2"/>
          <p:cNvSpPr>
            <a:spLocks noGrp="1"/>
          </p:cNvSpPr>
          <p:nvPr>
            <p:ph idx="1"/>
          </p:nvPr>
        </p:nvSpPr>
        <p:spPr>
          <a:xfrm>
            <a:off x="677334" y="2202152"/>
            <a:ext cx="8596668" cy="3880773"/>
          </a:xfrm>
        </p:spPr>
        <p:txBody>
          <a:bodyPr/>
          <a:lstStyle/>
          <a:p>
            <a:r>
              <a:rPr lang="en-US" dirty="0" smtClean="0"/>
              <a:t>Examples:</a:t>
            </a:r>
          </a:p>
          <a:p>
            <a:r>
              <a:rPr lang="en-US" dirty="0" smtClean="0"/>
              <a:t>Alcohol (any type)</a:t>
            </a:r>
          </a:p>
          <a:p>
            <a:r>
              <a:rPr lang="en-US" dirty="0" smtClean="0"/>
              <a:t>Cigarettes (any type)</a:t>
            </a:r>
          </a:p>
          <a:p>
            <a:r>
              <a:rPr lang="en-US" dirty="0" smtClean="0"/>
              <a:t>Personal hygiene products such as:</a:t>
            </a:r>
          </a:p>
          <a:p>
            <a:pPr lvl="1"/>
            <a:r>
              <a:rPr lang="en-US" dirty="0" smtClean="0"/>
              <a:t>Toothpaste</a:t>
            </a:r>
          </a:p>
          <a:p>
            <a:pPr lvl="1"/>
            <a:r>
              <a:rPr lang="en-US" dirty="0" smtClean="0"/>
              <a:t>Toothbrush</a:t>
            </a:r>
          </a:p>
          <a:p>
            <a:pPr lvl="1"/>
            <a:r>
              <a:rPr lang="en-US" dirty="0" smtClean="0"/>
              <a:t>Shaving Crème</a:t>
            </a:r>
          </a:p>
          <a:p>
            <a:pPr lvl="1"/>
            <a:r>
              <a:rPr lang="en-US" dirty="0" smtClean="0"/>
              <a:t>Razors</a:t>
            </a:r>
          </a:p>
          <a:p>
            <a:pPr lvl="1"/>
            <a:r>
              <a:rPr lang="en-US" dirty="0" smtClean="0"/>
              <a:t>Deodorant</a:t>
            </a:r>
          </a:p>
          <a:p>
            <a:pPr lvl="1"/>
            <a:endParaRPr lang="en-US" dirty="0" smtClean="0"/>
          </a:p>
        </p:txBody>
      </p:sp>
    </p:spTree>
    <p:extLst>
      <p:ext uri="{BB962C8B-B14F-4D97-AF65-F5344CB8AC3E}">
        <p14:creationId xmlns:p14="http://schemas.microsoft.com/office/powerpoint/2010/main" val="650376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Content Placeholder 2"/>
          <p:cNvSpPr>
            <a:spLocks noGrp="1"/>
          </p:cNvSpPr>
          <p:nvPr>
            <p:ph idx="1"/>
          </p:nvPr>
        </p:nvSpPr>
        <p:spPr/>
        <p:txBody>
          <a:bodyPr/>
          <a:lstStyle/>
          <a:p>
            <a:r>
              <a:rPr lang="en-US" dirty="0" smtClean="0"/>
              <a:t>Please submit your Travel Settlement Sheets with all itemized receipts to Shawn Todd at Shaw Hall, Room 315 for logging and processing.</a:t>
            </a:r>
          </a:p>
          <a:p>
            <a:r>
              <a:rPr lang="en-US" dirty="0" smtClean="0"/>
              <a:t>Your Travel Settlement will be reviewed for correctness and required documentation. If there are errors or incomplete information, your Travel Settlement Form will be returned to you for correction and required documents.</a:t>
            </a:r>
          </a:p>
          <a:p>
            <a:r>
              <a:rPr lang="en-US" dirty="0" smtClean="0"/>
              <a:t>Please do not submit documents loosely taped to both sides of the paper, paper clipped or stapled to the form. This slows down the process for everyone.</a:t>
            </a:r>
          </a:p>
          <a:p>
            <a:r>
              <a:rPr lang="en-US" dirty="0" smtClean="0"/>
              <a:t>If everything is correct and all documents are attached, your Travel Settlement Form will be processed within a week for submission to the state for reimbursement.</a:t>
            </a:r>
            <a:endParaRPr lang="en-US" dirty="0"/>
          </a:p>
        </p:txBody>
      </p:sp>
    </p:spTree>
    <p:extLst>
      <p:ext uri="{BB962C8B-B14F-4D97-AF65-F5344CB8AC3E}">
        <p14:creationId xmlns:p14="http://schemas.microsoft.com/office/powerpoint/2010/main" val="205747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Travel Expense Form</a:t>
            </a:r>
            <a:endParaRPr lang="en-US" dirty="0"/>
          </a:p>
        </p:txBody>
      </p:sp>
      <p:pic>
        <p:nvPicPr>
          <p:cNvPr id="9" name="Content Placeholder 8" descr="Travel-Expense-Settlement-Form Blank  [Compatibility Mode] - Exc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245" y="1270000"/>
            <a:ext cx="8596312" cy="5183389"/>
          </a:xfrm>
        </p:spPr>
      </p:pic>
      <p:sp>
        <p:nvSpPr>
          <p:cNvPr id="3" name="Left Arrow 2"/>
          <p:cNvSpPr/>
          <p:nvPr/>
        </p:nvSpPr>
        <p:spPr>
          <a:xfrm>
            <a:off x="4222864" y="5419361"/>
            <a:ext cx="238575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7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Any Questions?</a:t>
            </a:r>
            <a:endParaRPr lang="en-US" dirty="0"/>
          </a:p>
        </p:txBody>
      </p:sp>
      <p:pic>
        <p:nvPicPr>
          <p:cNvPr id="4" name="Content Placeholder 3" descr="pack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391" y="2675938"/>
            <a:ext cx="5367587" cy="3881437"/>
          </a:xfrm>
        </p:spPr>
      </p:pic>
    </p:spTree>
    <p:extLst>
      <p:ext uri="{BB962C8B-B14F-4D97-AF65-F5344CB8AC3E}">
        <p14:creationId xmlns:p14="http://schemas.microsoft.com/office/powerpoint/2010/main" val="161420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Link from Travel Settlement Form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77334" y="609600"/>
            <a:ext cx="6836832" cy="3845718"/>
          </a:xfrm>
        </p:spPr>
      </p:pic>
      <p:sp>
        <p:nvSpPr>
          <p:cNvPr id="4" name="Text Placeholder 3"/>
          <p:cNvSpPr>
            <a:spLocks noGrp="1"/>
          </p:cNvSpPr>
          <p:nvPr>
            <p:ph type="body" sz="half" idx="2"/>
          </p:nvPr>
        </p:nvSpPr>
        <p:spPr/>
        <p:txBody>
          <a:bodyPr/>
          <a:lstStyle/>
          <a:p>
            <a:r>
              <a:rPr lang="en-US" dirty="0" smtClean="0"/>
              <a:t>Click on the blue link for Per Diem on your Travel Settlement for a direct site.</a:t>
            </a:r>
            <a:endParaRPr lang="en-US" dirty="0"/>
          </a:p>
        </p:txBody>
      </p:sp>
    </p:spTree>
    <p:extLst>
      <p:ext uri="{BB962C8B-B14F-4D97-AF65-F5344CB8AC3E}">
        <p14:creationId xmlns:p14="http://schemas.microsoft.com/office/powerpoint/2010/main" val="93362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Diem Chart</a:t>
            </a:r>
            <a:endParaRPr lang="en-US" dirty="0"/>
          </a:p>
        </p:txBody>
      </p:sp>
      <p:sp>
        <p:nvSpPr>
          <p:cNvPr id="3" name="Text Placeholder 2"/>
          <p:cNvSpPr>
            <a:spLocks noGrp="1"/>
          </p:cNvSpPr>
          <p:nvPr>
            <p:ph type="body" idx="1"/>
          </p:nvPr>
        </p:nvSpPr>
        <p:spPr/>
        <p:txBody>
          <a:bodyPr/>
          <a:lstStyle/>
          <a:p>
            <a:r>
              <a:rPr lang="en-US" dirty="0" smtClean="0">
                <a:hlinkClick r:id="rId2"/>
              </a:rPr>
              <a:t>www.GSA.gov</a:t>
            </a:r>
            <a:r>
              <a:rPr lang="en-US" dirty="0" smtClean="0"/>
              <a:t>      </a:t>
            </a:r>
            <a:endParaRPr lang="en-US" dirty="0"/>
          </a:p>
        </p:txBody>
      </p:sp>
    </p:spTree>
    <p:extLst>
      <p:ext uri="{BB962C8B-B14F-4D97-AF65-F5344CB8AC3E}">
        <p14:creationId xmlns:p14="http://schemas.microsoft.com/office/powerpoint/2010/main" val="375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a:t>
            </a:r>
            <a:endParaRPr lang="en-US" dirty="0"/>
          </a:p>
        </p:txBody>
      </p:sp>
      <p:sp>
        <p:nvSpPr>
          <p:cNvPr id="3" name="Content Placeholder 2"/>
          <p:cNvSpPr>
            <a:spLocks noGrp="1"/>
          </p:cNvSpPr>
          <p:nvPr>
            <p:ph idx="1"/>
          </p:nvPr>
        </p:nvSpPr>
        <p:spPr/>
        <p:txBody>
          <a:bodyPr/>
          <a:lstStyle/>
          <a:p>
            <a:r>
              <a:rPr lang="en-US" dirty="0" smtClean="0"/>
              <a:t>Go to the www.GSA.gov link and click enter</a:t>
            </a:r>
          </a:p>
          <a:p>
            <a:r>
              <a:rPr lang="en-US" dirty="0" smtClean="0"/>
              <a:t>Scroll down to Per Diem Rates</a:t>
            </a:r>
          </a:p>
          <a:p>
            <a:r>
              <a:rPr lang="en-US" dirty="0" smtClean="0"/>
              <a:t>Click on Per Diem Rate block</a:t>
            </a:r>
          </a:p>
          <a:p>
            <a:r>
              <a:rPr lang="en-US" dirty="0" smtClean="0"/>
              <a:t>Choose the state of destination and the city</a:t>
            </a:r>
          </a:p>
          <a:p>
            <a:r>
              <a:rPr lang="en-US" dirty="0" smtClean="0"/>
              <a:t>Click on Calculate Per Diem Allowances for a Trip</a:t>
            </a:r>
          </a:p>
          <a:p>
            <a:r>
              <a:rPr lang="en-US" dirty="0" smtClean="0"/>
              <a:t>Enter start and end date click next</a:t>
            </a:r>
          </a:p>
          <a:p>
            <a:r>
              <a:rPr lang="en-US" dirty="0" smtClean="0"/>
              <a:t>Enter the rates shown on this page in the Per Diem column on your Travel Settlement Form</a:t>
            </a:r>
            <a:endParaRPr lang="en-US" dirty="0"/>
          </a:p>
        </p:txBody>
      </p:sp>
    </p:spTree>
    <p:extLst>
      <p:ext uri="{BB962C8B-B14F-4D97-AF65-F5344CB8AC3E}">
        <p14:creationId xmlns:p14="http://schemas.microsoft.com/office/powerpoint/2010/main" val="936670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Diem Rates</a:t>
            </a:r>
            <a:endParaRPr lang="en-US" dirty="0"/>
          </a:p>
        </p:txBody>
      </p:sp>
      <p:pic>
        <p:nvPicPr>
          <p:cNvPr id="4" name="Content Placeholder 3"/>
          <p:cNvPicPr>
            <a:picLocks noGrp="1" noChangeAspect="1"/>
          </p:cNvPicPr>
          <p:nvPr>
            <p:ph idx="1"/>
          </p:nvPr>
        </p:nvPicPr>
        <p:blipFill>
          <a:blip r:embed="rId2"/>
          <a:stretch>
            <a:fillRect/>
          </a:stretch>
        </p:blipFill>
        <p:spPr>
          <a:xfrm>
            <a:off x="875304" y="2160588"/>
            <a:ext cx="8201430" cy="3881437"/>
          </a:xfrm>
          <a:prstGeom prst="rect">
            <a:avLst/>
          </a:prstGeom>
        </p:spPr>
      </p:pic>
    </p:spTree>
    <p:extLst>
      <p:ext uri="{BB962C8B-B14F-4D97-AF65-F5344CB8AC3E}">
        <p14:creationId xmlns:p14="http://schemas.microsoft.com/office/powerpoint/2010/main" val="235966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Resources</a:t>
            </a:r>
            <a:endParaRPr lang="en-US" dirty="0"/>
          </a:p>
        </p:txBody>
      </p:sp>
      <p:pic>
        <p:nvPicPr>
          <p:cNvPr id="4" name="Content Placeholder 3"/>
          <p:cNvPicPr>
            <a:picLocks noGrp="1" noChangeAspect="1"/>
          </p:cNvPicPr>
          <p:nvPr>
            <p:ph idx="1"/>
          </p:nvPr>
        </p:nvPicPr>
        <p:blipFill>
          <a:blip r:embed="rId2"/>
          <a:stretch>
            <a:fillRect/>
          </a:stretch>
        </p:blipFill>
        <p:spPr>
          <a:xfrm>
            <a:off x="1095051" y="2160588"/>
            <a:ext cx="7761935" cy="3881437"/>
          </a:xfrm>
          <a:prstGeom prst="rect">
            <a:avLst/>
          </a:prstGeom>
        </p:spPr>
      </p:pic>
    </p:spTree>
    <p:extLst>
      <p:ext uri="{BB962C8B-B14F-4D97-AF65-F5344CB8AC3E}">
        <p14:creationId xmlns:p14="http://schemas.microsoft.com/office/powerpoint/2010/main" val="286451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Per Diem for a Trip</a:t>
            </a:r>
            <a:endParaRPr lang="en-US" dirty="0"/>
          </a:p>
        </p:txBody>
      </p:sp>
      <p:pic>
        <p:nvPicPr>
          <p:cNvPr id="4" name="Content Placeholder 3"/>
          <p:cNvPicPr>
            <a:picLocks noGrp="1" noChangeAspect="1"/>
          </p:cNvPicPr>
          <p:nvPr>
            <p:ph idx="1"/>
          </p:nvPr>
        </p:nvPicPr>
        <p:blipFill>
          <a:blip r:embed="rId2"/>
          <a:stretch>
            <a:fillRect/>
          </a:stretch>
        </p:blipFill>
        <p:spPr>
          <a:xfrm>
            <a:off x="1095156" y="2160588"/>
            <a:ext cx="7761725" cy="3881437"/>
          </a:xfrm>
          <a:prstGeom prst="rect">
            <a:avLst/>
          </a:prstGeom>
        </p:spPr>
      </p:pic>
    </p:spTree>
    <p:extLst>
      <p:ext uri="{BB962C8B-B14F-4D97-AF65-F5344CB8AC3E}">
        <p14:creationId xmlns:p14="http://schemas.microsoft.com/office/powerpoint/2010/main" val="3408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&amp; End Travel Dates</a:t>
            </a:r>
            <a:endParaRPr lang="en-US" dirty="0"/>
          </a:p>
        </p:txBody>
      </p:sp>
      <p:pic>
        <p:nvPicPr>
          <p:cNvPr id="4" name="Content Placeholder 3"/>
          <p:cNvPicPr>
            <a:picLocks noGrp="1" noChangeAspect="1"/>
          </p:cNvPicPr>
          <p:nvPr>
            <p:ph idx="1"/>
          </p:nvPr>
        </p:nvPicPr>
        <p:blipFill>
          <a:blip r:embed="rId2"/>
          <a:stretch>
            <a:fillRect/>
          </a:stretch>
        </p:blipFill>
        <p:spPr>
          <a:xfrm>
            <a:off x="974351" y="2160588"/>
            <a:ext cx="8003336" cy="3881437"/>
          </a:xfrm>
          <a:prstGeom prst="rect">
            <a:avLst/>
          </a:prstGeom>
        </p:spPr>
      </p:pic>
    </p:spTree>
    <p:extLst>
      <p:ext uri="{BB962C8B-B14F-4D97-AF65-F5344CB8AC3E}">
        <p14:creationId xmlns:p14="http://schemas.microsoft.com/office/powerpoint/2010/main" val="21861111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8884</TotalTime>
  <Words>457</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Travel Settlements</vt:lpstr>
      <vt:lpstr>New Travel Expense Form</vt:lpstr>
      <vt:lpstr>Direct Link from Travel Settlement Form</vt:lpstr>
      <vt:lpstr>Per Diem Chart</vt:lpstr>
      <vt:lpstr>GSA</vt:lpstr>
      <vt:lpstr>Per Diem Rates</vt:lpstr>
      <vt:lpstr>Travel Resources</vt:lpstr>
      <vt:lpstr>Calculate Per Diem for a Trip</vt:lpstr>
      <vt:lpstr>Start &amp; End Travel Dates</vt:lpstr>
      <vt:lpstr>Your Search for City &amp; State</vt:lpstr>
      <vt:lpstr>Travel Settlement Form Sample</vt:lpstr>
      <vt:lpstr>Travel Form Sample</vt:lpstr>
      <vt:lpstr>Sample Hotel Receipt</vt:lpstr>
      <vt:lpstr>Sample Receipts</vt:lpstr>
      <vt:lpstr>Not Acceptable Receipt Submittal</vt:lpstr>
      <vt:lpstr>PowerPoint Presentation</vt:lpstr>
      <vt:lpstr>List of Acceptable Purchases</vt:lpstr>
      <vt:lpstr>Items Not Reimbursable</vt:lpstr>
      <vt:lpstr>Processing</vt:lpstr>
      <vt:lpstr>Q &amp; A    Any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Settlements</dc:title>
  <dc:creator>Shawn Todd</dc:creator>
  <cp:lastModifiedBy>Shawn Todd</cp:lastModifiedBy>
  <cp:revision>32</cp:revision>
  <dcterms:created xsi:type="dcterms:W3CDTF">2019-10-07T16:24:34Z</dcterms:created>
  <dcterms:modified xsi:type="dcterms:W3CDTF">2019-11-20T17:07:51Z</dcterms:modified>
</cp:coreProperties>
</file>